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6"/>
  </p:sldMasterIdLst>
  <p:notesMasterIdLst>
    <p:notesMasterId r:id="rId76"/>
  </p:notesMasterIdLst>
  <p:handoutMasterIdLst>
    <p:handoutMasterId r:id="rId77"/>
  </p:handoutMasterIdLst>
  <p:sldIdLst>
    <p:sldId id="276" r:id="rId7"/>
    <p:sldId id="490" r:id="rId8"/>
    <p:sldId id="280" r:id="rId9"/>
    <p:sldId id="489" r:id="rId10"/>
    <p:sldId id="491" r:id="rId11"/>
    <p:sldId id="259" r:id="rId12"/>
    <p:sldId id="260" r:id="rId13"/>
    <p:sldId id="282" r:id="rId14"/>
    <p:sldId id="492" r:id="rId15"/>
    <p:sldId id="493" r:id="rId16"/>
    <p:sldId id="494" r:id="rId17"/>
    <p:sldId id="495" r:id="rId18"/>
    <p:sldId id="261" r:id="rId19"/>
    <p:sldId id="262" r:id="rId20"/>
    <p:sldId id="263" r:id="rId21"/>
    <p:sldId id="264" r:id="rId22"/>
    <p:sldId id="281" r:id="rId23"/>
    <p:sldId id="411" r:id="rId24"/>
    <p:sldId id="265" r:id="rId25"/>
    <p:sldId id="266" r:id="rId26"/>
    <p:sldId id="283" r:id="rId27"/>
    <p:sldId id="487" r:id="rId28"/>
    <p:sldId id="496" r:id="rId29"/>
    <p:sldId id="412" r:id="rId30"/>
    <p:sldId id="268" r:id="rId31"/>
    <p:sldId id="269" r:id="rId32"/>
    <p:sldId id="270" r:id="rId33"/>
    <p:sldId id="277" r:id="rId34"/>
    <p:sldId id="278" r:id="rId35"/>
    <p:sldId id="279" r:id="rId36"/>
    <p:sldId id="284" r:id="rId37"/>
    <p:sldId id="419" r:id="rId38"/>
    <p:sldId id="497" r:id="rId39"/>
    <p:sldId id="267" r:id="rId40"/>
    <p:sldId id="488" r:id="rId41"/>
    <p:sldId id="274" r:id="rId42"/>
    <p:sldId id="285" r:id="rId43"/>
    <p:sldId id="498" r:id="rId44"/>
    <p:sldId id="286" r:id="rId45"/>
    <p:sldId id="287" r:id="rId46"/>
    <p:sldId id="289" r:id="rId47"/>
    <p:sldId id="290" r:id="rId48"/>
    <p:sldId id="291" r:id="rId49"/>
    <p:sldId id="501" r:id="rId50"/>
    <p:sldId id="499" r:id="rId51"/>
    <p:sldId id="292" r:id="rId52"/>
    <p:sldId id="502" r:id="rId53"/>
    <p:sldId id="503" r:id="rId54"/>
    <p:sldId id="504" r:id="rId55"/>
    <p:sldId id="437" r:id="rId56"/>
    <p:sldId id="500" r:id="rId57"/>
    <p:sldId id="414" r:id="rId58"/>
    <p:sldId id="273" r:id="rId59"/>
    <p:sldId id="415" r:id="rId60"/>
    <p:sldId id="416" r:id="rId61"/>
    <p:sldId id="417" r:id="rId62"/>
    <p:sldId id="418" r:id="rId63"/>
    <p:sldId id="420" r:id="rId64"/>
    <p:sldId id="510" r:id="rId65"/>
    <p:sldId id="296" r:id="rId66"/>
    <p:sldId id="297" r:id="rId67"/>
    <p:sldId id="298" r:id="rId68"/>
    <p:sldId id="299" r:id="rId69"/>
    <p:sldId id="511" r:id="rId70"/>
    <p:sldId id="512" r:id="rId71"/>
    <p:sldId id="301" r:id="rId72"/>
    <p:sldId id="302" r:id="rId73"/>
    <p:sldId id="304" r:id="rId74"/>
    <p:sldId id="303" r:id="rId75"/>
  </p:sldIdLst>
  <p:sldSz cx="9144000" cy="5143500" type="screen16x9"/>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9">
          <p15:clr>
            <a:srgbClr val="A4A3A4"/>
          </p15:clr>
        </p15:guide>
        <p15:guide id="2" orient="horz" pos="696">
          <p15:clr>
            <a:srgbClr val="A4A3A4"/>
          </p15:clr>
        </p15:guide>
        <p15:guide id="3" orient="horz" pos="926">
          <p15:clr>
            <a:srgbClr val="A4A3A4"/>
          </p15:clr>
        </p15:guide>
        <p15:guide id="4" orient="horz" pos="2657">
          <p15:clr>
            <a:srgbClr val="A4A3A4"/>
          </p15:clr>
        </p15:guide>
        <p15:guide id="5" orient="horz" pos="232">
          <p15:clr>
            <a:srgbClr val="A4A3A4"/>
          </p15:clr>
        </p15:guide>
        <p15:guide id="6" orient="horz" pos="487">
          <p15:clr>
            <a:srgbClr val="A4A3A4"/>
          </p15:clr>
        </p15:guide>
        <p15:guide id="7" pos="241">
          <p15:clr>
            <a:srgbClr val="A4A3A4"/>
          </p15:clr>
        </p15:guide>
        <p15:guide id="8" orient="horz">
          <p15:clr>
            <a:srgbClr val="A4A3A4"/>
          </p15:clr>
        </p15:guide>
        <p15:guide id="9" orient="horz" pos="1337">
          <p15:clr>
            <a:srgbClr val="A4A3A4"/>
          </p15:clr>
        </p15:guide>
        <p15:guide id="10" orient="horz" pos="2653">
          <p15:clr>
            <a:srgbClr val="A4A3A4"/>
          </p15:clr>
        </p15:guide>
        <p15:guide id="11" orient="horz" pos="467">
          <p15:clr>
            <a:srgbClr val="A4A3A4"/>
          </p15:clr>
        </p15:guide>
        <p15:guide id="12" orient="horz" pos="3064">
          <p15:clr>
            <a:srgbClr val="A4A3A4"/>
          </p15:clr>
        </p15:guide>
        <p15:guide id="13" orient="horz" pos="845">
          <p15:clr>
            <a:srgbClr val="A4A3A4"/>
          </p15:clr>
        </p15:guide>
        <p15:guide id="14" orient="horz" pos="1492">
          <p15:clr>
            <a:srgbClr val="A4A3A4"/>
          </p15:clr>
        </p15:guide>
        <p15:guide id="15" orient="horz" pos="2339">
          <p15:clr>
            <a:srgbClr val="A4A3A4"/>
          </p15:clr>
        </p15:guide>
        <p15:guide id="16" orient="horz" pos="2848">
          <p15:clr>
            <a:srgbClr val="A4A3A4"/>
          </p15:clr>
        </p15:guide>
        <p15:guide id="17" orient="horz" pos="3239">
          <p15:clr>
            <a:srgbClr val="A4A3A4"/>
          </p15:clr>
        </p15:guide>
        <p15:guide id="18" orient="horz" pos="3149">
          <p15:clr>
            <a:srgbClr val="A4A3A4"/>
          </p15:clr>
        </p15:guide>
        <p15:guide id="19" orient="horz" pos="1037">
          <p15:clr>
            <a:srgbClr val="A4A3A4"/>
          </p15:clr>
        </p15:guide>
        <p15:guide id="20" pos="5759">
          <p15:clr>
            <a:srgbClr val="A4A3A4"/>
          </p15:clr>
        </p15:guide>
        <p15:guide id="21">
          <p15:clr>
            <a:srgbClr val="A4A3A4"/>
          </p15:clr>
        </p15:guide>
        <p15:guide id="22" pos="2880">
          <p15:clr>
            <a:srgbClr val="A4A3A4"/>
          </p15:clr>
        </p15:guide>
        <p15:guide id="23" pos="3312">
          <p15:clr>
            <a:srgbClr val="A4A3A4"/>
          </p15:clr>
        </p15:guide>
        <p15:guide id="24" pos="246">
          <p15:clr>
            <a:srgbClr val="A4A3A4"/>
          </p15:clr>
        </p15:guide>
        <p15:guide id="25" pos="5513">
          <p15:clr>
            <a:srgbClr val="A4A3A4"/>
          </p15:clr>
        </p15:guide>
        <p15:guide id="26" pos="4182">
          <p15:clr>
            <a:srgbClr val="A4A3A4"/>
          </p15:clr>
        </p15:guide>
        <p15:guide id="27" pos="1518">
          <p15:clr>
            <a:srgbClr val="A4A3A4"/>
          </p15:clr>
        </p15:guide>
        <p15:guide id="28" pos="37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9F5F1"/>
    <a:srgbClr val="FF0066"/>
    <a:srgbClr val="981D97"/>
    <a:srgbClr val="007FA3"/>
    <a:srgbClr val="8C8D8D"/>
    <a:srgbClr val="F1F2F2"/>
    <a:srgbClr val="898989"/>
    <a:srgbClr val="FFFFFF"/>
    <a:srgbClr val="888A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2" autoAdjust="0"/>
    <p:restoredTop sz="94249" autoAdjust="0"/>
  </p:normalViewPr>
  <p:slideViewPr>
    <p:cSldViewPr snapToGrid="0" snapToObjects="1" showGuides="1">
      <p:cViewPr varScale="1">
        <p:scale>
          <a:sx n="95" d="100"/>
          <a:sy n="95" d="100"/>
        </p:scale>
        <p:origin x="606" y="-48"/>
      </p:cViewPr>
      <p:guideLst>
        <p:guide orient="horz" pos="2889"/>
        <p:guide orient="horz" pos="696"/>
        <p:guide orient="horz" pos="926"/>
        <p:guide orient="horz" pos="2657"/>
        <p:guide orient="horz" pos="232"/>
        <p:guide orient="horz" pos="487"/>
        <p:guide pos="241"/>
        <p:guide orient="horz"/>
        <p:guide orient="horz" pos="1337"/>
        <p:guide orient="horz" pos="2653"/>
        <p:guide orient="horz" pos="467"/>
        <p:guide orient="horz" pos="3064"/>
        <p:guide orient="horz" pos="845"/>
        <p:guide orient="horz" pos="1492"/>
        <p:guide orient="horz" pos="2339"/>
        <p:guide orient="horz" pos="2848"/>
        <p:guide orient="horz" pos="3239"/>
        <p:guide orient="horz" pos="3149"/>
        <p:guide orient="horz" pos="1037"/>
        <p:guide pos="5759"/>
        <p:guide/>
        <p:guide pos="2880"/>
        <p:guide pos="3312"/>
        <p:guide pos="246"/>
        <p:guide pos="5513"/>
        <p:guide pos="4182"/>
        <p:guide pos="1518"/>
        <p:guide pos="3708"/>
      </p:guideLst>
    </p:cSldViewPr>
  </p:slideViewPr>
  <p:outlineViewPr>
    <p:cViewPr>
      <p:scale>
        <a:sx n="33" d="100"/>
        <a:sy n="33" d="100"/>
      </p:scale>
      <p:origin x="0" y="13752"/>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3DA6B0-53C2-4128-922F-4FB5B7E3B3D7}" type="doc">
      <dgm:prSet loTypeId="urn:microsoft.com/office/officeart/2005/8/layout/chevronAccent+Icon" loCatId="process" qsTypeId="urn:microsoft.com/office/officeart/2005/8/quickstyle/simple1" qsCatId="simple" csTypeId="urn:microsoft.com/office/officeart/2005/8/colors/accent1_2" csCatId="accent1" phldr="1"/>
      <dgm:spPr/>
      <dgm:t>
        <a:bodyPr/>
        <a:lstStyle/>
        <a:p>
          <a:endParaRPr lang="en-US"/>
        </a:p>
      </dgm:t>
    </dgm:pt>
    <dgm:pt modelId="{E63FD931-334E-4936-A698-81C953BAE6BC}">
      <dgm:prSet phldrT="[Text]"/>
      <dgm:spPr>
        <a:ln>
          <a:solidFill>
            <a:schemeClr val="tx1"/>
          </a:solidFill>
        </a:ln>
      </dgm:spPr>
      <dgm:t>
        <a:bodyPr/>
        <a:lstStyle/>
        <a:p>
          <a:r>
            <a:rPr lang="en-US" dirty="0">
              <a:latin typeface="Cooper Black" panose="0208090404030B020404" pitchFamily="18" charset="0"/>
            </a:rPr>
            <a:t>DEV</a:t>
          </a:r>
        </a:p>
      </dgm:t>
    </dgm:pt>
    <dgm:pt modelId="{064B73D9-DAC3-44FF-8029-7FB5F9AD069E}" type="parTrans" cxnId="{67FD5F89-AC44-473E-936F-D7D771EED47A}">
      <dgm:prSet/>
      <dgm:spPr/>
      <dgm:t>
        <a:bodyPr/>
        <a:lstStyle/>
        <a:p>
          <a:endParaRPr lang="en-US"/>
        </a:p>
      </dgm:t>
    </dgm:pt>
    <dgm:pt modelId="{8863AF0D-5DAF-479D-BDB4-16383D2AA9B6}" type="sibTrans" cxnId="{67FD5F89-AC44-473E-936F-D7D771EED47A}">
      <dgm:prSet/>
      <dgm:spPr/>
      <dgm:t>
        <a:bodyPr/>
        <a:lstStyle/>
        <a:p>
          <a:endParaRPr lang="en-US"/>
        </a:p>
      </dgm:t>
    </dgm:pt>
    <dgm:pt modelId="{9334E845-0A7C-483D-A9BF-A61378522EA9}">
      <dgm:prSet phldrT="[Text]"/>
      <dgm:spPr>
        <a:ln>
          <a:solidFill>
            <a:schemeClr val="tx1"/>
          </a:solidFill>
        </a:ln>
      </dgm:spPr>
      <dgm:t>
        <a:bodyPr/>
        <a:lstStyle/>
        <a:p>
          <a:r>
            <a:rPr lang="en-US" dirty="0">
              <a:latin typeface="Cooper Black" panose="0208090404030B020404" pitchFamily="18" charset="0"/>
            </a:rPr>
            <a:t>QA</a:t>
          </a:r>
        </a:p>
      </dgm:t>
    </dgm:pt>
    <dgm:pt modelId="{C759573D-2655-4B81-8BB2-DC64999AC54A}" type="parTrans" cxnId="{9FD44147-4D3F-4B73-B752-96A661C402AB}">
      <dgm:prSet/>
      <dgm:spPr/>
      <dgm:t>
        <a:bodyPr/>
        <a:lstStyle/>
        <a:p>
          <a:endParaRPr lang="en-US"/>
        </a:p>
      </dgm:t>
    </dgm:pt>
    <dgm:pt modelId="{8B50464A-4B4C-436D-AB30-5BFA8EFD369A}" type="sibTrans" cxnId="{9FD44147-4D3F-4B73-B752-96A661C402AB}">
      <dgm:prSet/>
      <dgm:spPr/>
      <dgm:t>
        <a:bodyPr/>
        <a:lstStyle/>
        <a:p>
          <a:endParaRPr lang="en-US"/>
        </a:p>
      </dgm:t>
    </dgm:pt>
    <dgm:pt modelId="{94AE59C3-5768-4AF5-B88A-7BE66DAF47C4}">
      <dgm:prSet phldrT="[Text]"/>
      <dgm:spPr>
        <a:ln>
          <a:solidFill>
            <a:schemeClr val="tx1"/>
          </a:solidFill>
        </a:ln>
      </dgm:spPr>
      <dgm:t>
        <a:bodyPr/>
        <a:lstStyle/>
        <a:p>
          <a:r>
            <a:rPr lang="en-US" dirty="0">
              <a:latin typeface="Cooper Black" panose="0208090404030B020404" pitchFamily="18" charset="0"/>
            </a:rPr>
            <a:t>PERF</a:t>
          </a:r>
        </a:p>
      </dgm:t>
    </dgm:pt>
    <dgm:pt modelId="{6F606097-D8FB-43AF-BA6D-F195D17B3A80}" type="parTrans" cxnId="{07FA574D-E1F5-4FF9-BEBE-F992F3B6D118}">
      <dgm:prSet/>
      <dgm:spPr/>
      <dgm:t>
        <a:bodyPr/>
        <a:lstStyle/>
        <a:p>
          <a:endParaRPr lang="en-US"/>
        </a:p>
      </dgm:t>
    </dgm:pt>
    <dgm:pt modelId="{3F51525E-6709-4716-BD00-5A8BDB7768BF}" type="sibTrans" cxnId="{07FA574D-E1F5-4FF9-BEBE-F992F3B6D118}">
      <dgm:prSet/>
      <dgm:spPr/>
      <dgm:t>
        <a:bodyPr/>
        <a:lstStyle/>
        <a:p>
          <a:endParaRPr lang="en-US"/>
        </a:p>
      </dgm:t>
    </dgm:pt>
    <dgm:pt modelId="{33EFAC91-73A2-4A98-9B33-A83A90C0AB0C}">
      <dgm:prSet phldrT="[Text]"/>
      <dgm:spPr>
        <a:ln>
          <a:solidFill>
            <a:schemeClr val="tx1"/>
          </a:solidFill>
        </a:ln>
      </dgm:spPr>
      <dgm:t>
        <a:bodyPr/>
        <a:lstStyle/>
        <a:p>
          <a:r>
            <a:rPr lang="en-US" dirty="0">
              <a:latin typeface="Cooper Black" panose="0208090404030B020404" pitchFamily="18" charset="0"/>
            </a:rPr>
            <a:t>STAGE</a:t>
          </a:r>
        </a:p>
      </dgm:t>
    </dgm:pt>
    <dgm:pt modelId="{91A73A7C-00A4-4C00-94B2-25A6CBB15B3E}" type="parTrans" cxnId="{8B9403E4-2368-410A-8152-DBA14DC501B7}">
      <dgm:prSet/>
      <dgm:spPr/>
      <dgm:t>
        <a:bodyPr/>
        <a:lstStyle/>
        <a:p>
          <a:endParaRPr lang="en-US"/>
        </a:p>
      </dgm:t>
    </dgm:pt>
    <dgm:pt modelId="{87C05AAA-FBEB-4459-827D-0743720BDAC0}" type="sibTrans" cxnId="{8B9403E4-2368-410A-8152-DBA14DC501B7}">
      <dgm:prSet/>
      <dgm:spPr/>
      <dgm:t>
        <a:bodyPr/>
        <a:lstStyle/>
        <a:p>
          <a:endParaRPr lang="en-US"/>
        </a:p>
      </dgm:t>
    </dgm:pt>
    <dgm:pt modelId="{D73E8DD8-E20B-4DB6-A380-9924B511989F}">
      <dgm:prSet phldrT="[Text]"/>
      <dgm:spPr>
        <a:ln>
          <a:solidFill>
            <a:schemeClr val="tx1"/>
          </a:solidFill>
        </a:ln>
      </dgm:spPr>
      <dgm:t>
        <a:bodyPr/>
        <a:lstStyle/>
        <a:p>
          <a:r>
            <a:rPr lang="en-US" dirty="0">
              <a:latin typeface="Cooper Black" panose="0208090404030B020404" pitchFamily="18" charset="0"/>
            </a:rPr>
            <a:t>PROD</a:t>
          </a:r>
        </a:p>
      </dgm:t>
    </dgm:pt>
    <dgm:pt modelId="{AB88D1E6-ADF6-45CD-8D69-3C1967197CE7}" type="parTrans" cxnId="{3A211E88-6E31-4D1C-AE7E-A10229F26E9B}">
      <dgm:prSet/>
      <dgm:spPr/>
      <dgm:t>
        <a:bodyPr/>
        <a:lstStyle/>
        <a:p>
          <a:endParaRPr lang="en-US"/>
        </a:p>
      </dgm:t>
    </dgm:pt>
    <dgm:pt modelId="{D2ACF5A5-94FF-4DC9-8DF2-3E8F94A2B609}" type="sibTrans" cxnId="{3A211E88-6E31-4D1C-AE7E-A10229F26E9B}">
      <dgm:prSet/>
      <dgm:spPr/>
      <dgm:t>
        <a:bodyPr/>
        <a:lstStyle/>
        <a:p>
          <a:endParaRPr lang="en-US"/>
        </a:p>
      </dgm:t>
    </dgm:pt>
    <dgm:pt modelId="{B9C92BAA-8E6C-433F-9C78-96435A1F71F2}" type="pres">
      <dgm:prSet presAssocID="{413DA6B0-53C2-4128-922F-4FB5B7E3B3D7}" presName="Name0" presStyleCnt="0">
        <dgm:presLayoutVars>
          <dgm:dir/>
          <dgm:resizeHandles val="exact"/>
        </dgm:presLayoutVars>
      </dgm:prSet>
      <dgm:spPr/>
    </dgm:pt>
    <dgm:pt modelId="{07840837-A6C8-4A7E-8AA8-04CC5FCC7924}" type="pres">
      <dgm:prSet presAssocID="{E63FD931-334E-4936-A698-81C953BAE6BC}" presName="composite" presStyleCnt="0"/>
      <dgm:spPr/>
    </dgm:pt>
    <dgm:pt modelId="{FBA46C1F-60C2-4017-BDA6-96DB56608F20}" type="pres">
      <dgm:prSet presAssocID="{E63FD931-334E-4936-A698-81C953BAE6BC}" presName="bgChev" presStyleLbl="node1" presStyleIdx="0" presStyleCnt="5"/>
      <dgm:spPr>
        <a:solidFill>
          <a:srgbClr val="C00000"/>
        </a:solidFill>
      </dgm:spPr>
    </dgm:pt>
    <dgm:pt modelId="{DEB397A9-4814-4A6D-85EE-EB910A5308CB}" type="pres">
      <dgm:prSet presAssocID="{E63FD931-334E-4936-A698-81C953BAE6BC}" presName="txNode" presStyleLbl="fgAcc1" presStyleIdx="0" presStyleCnt="5">
        <dgm:presLayoutVars>
          <dgm:bulletEnabled val="1"/>
        </dgm:presLayoutVars>
      </dgm:prSet>
      <dgm:spPr/>
    </dgm:pt>
    <dgm:pt modelId="{633503FF-5DDB-4290-928A-EF10B9A4C9A1}" type="pres">
      <dgm:prSet presAssocID="{8863AF0D-5DAF-479D-BDB4-16383D2AA9B6}" presName="compositeSpace" presStyleCnt="0"/>
      <dgm:spPr/>
    </dgm:pt>
    <dgm:pt modelId="{93F29AD7-249A-4444-9E43-64396590A915}" type="pres">
      <dgm:prSet presAssocID="{9334E845-0A7C-483D-A9BF-A61378522EA9}" presName="composite" presStyleCnt="0"/>
      <dgm:spPr/>
    </dgm:pt>
    <dgm:pt modelId="{E73A7DAE-0895-4100-A1C5-FCFFA2DA25C2}" type="pres">
      <dgm:prSet presAssocID="{9334E845-0A7C-483D-A9BF-A61378522EA9}" presName="bgChev" presStyleLbl="node1" presStyleIdx="1" presStyleCnt="5"/>
      <dgm:spPr>
        <a:solidFill>
          <a:srgbClr val="BA4612"/>
        </a:solidFill>
      </dgm:spPr>
    </dgm:pt>
    <dgm:pt modelId="{F7889FCC-D25B-4210-A666-0D0F2ECDFC1F}" type="pres">
      <dgm:prSet presAssocID="{9334E845-0A7C-483D-A9BF-A61378522EA9}" presName="txNode" presStyleLbl="fgAcc1" presStyleIdx="1" presStyleCnt="5">
        <dgm:presLayoutVars>
          <dgm:bulletEnabled val="1"/>
        </dgm:presLayoutVars>
      </dgm:prSet>
      <dgm:spPr/>
    </dgm:pt>
    <dgm:pt modelId="{CD9B6AA9-5214-4D18-A0DE-2DB9E22A3DC5}" type="pres">
      <dgm:prSet presAssocID="{8B50464A-4B4C-436D-AB30-5BFA8EFD369A}" presName="compositeSpace" presStyleCnt="0"/>
      <dgm:spPr/>
    </dgm:pt>
    <dgm:pt modelId="{B08E0F44-A36C-4E67-A7ED-88BC2D2FF1F1}" type="pres">
      <dgm:prSet presAssocID="{94AE59C3-5768-4AF5-B88A-7BE66DAF47C4}" presName="composite" presStyleCnt="0"/>
      <dgm:spPr/>
    </dgm:pt>
    <dgm:pt modelId="{D54A6BF3-58EB-4438-9257-1946F42232BB}" type="pres">
      <dgm:prSet presAssocID="{94AE59C3-5768-4AF5-B88A-7BE66DAF47C4}" presName="bgChev" presStyleLbl="node1" presStyleIdx="2" presStyleCnt="5"/>
      <dgm:spPr>
        <a:solidFill>
          <a:srgbClr val="FFC000"/>
        </a:solidFill>
      </dgm:spPr>
    </dgm:pt>
    <dgm:pt modelId="{75FE0541-D593-4457-AC72-758AD61542C6}" type="pres">
      <dgm:prSet presAssocID="{94AE59C3-5768-4AF5-B88A-7BE66DAF47C4}" presName="txNode" presStyleLbl="fgAcc1" presStyleIdx="2" presStyleCnt="5">
        <dgm:presLayoutVars>
          <dgm:bulletEnabled val="1"/>
        </dgm:presLayoutVars>
      </dgm:prSet>
      <dgm:spPr/>
    </dgm:pt>
    <dgm:pt modelId="{89B2A846-73E5-4768-8DE5-E27B60DC24EA}" type="pres">
      <dgm:prSet presAssocID="{3F51525E-6709-4716-BD00-5A8BDB7768BF}" presName="compositeSpace" presStyleCnt="0"/>
      <dgm:spPr/>
    </dgm:pt>
    <dgm:pt modelId="{5D971F16-CE78-48BE-A2C5-53B2982D0DDC}" type="pres">
      <dgm:prSet presAssocID="{33EFAC91-73A2-4A98-9B33-A83A90C0AB0C}" presName="composite" presStyleCnt="0"/>
      <dgm:spPr/>
    </dgm:pt>
    <dgm:pt modelId="{471BD7EA-D777-4099-ADE4-91F46D10C2D0}" type="pres">
      <dgm:prSet presAssocID="{33EFAC91-73A2-4A98-9B33-A83A90C0AB0C}" presName="bgChev" presStyleLbl="node1" presStyleIdx="3" presStyleCnt="5"/>
      <dgm:spPr>
        <a:solidFill>
          <a:srgbClr val="92D050"/>
        </a:solidFill>
      </dgm:spPr>
    </dgm:pt>
    <dgm:pt modelId="{6B63AF22-8395-4257-ADD5-03551CC11C36}" type="pres">
      <dgm:prSet presAssocID="{33EFAC91-73A2-4A98-9B33-A83A90C0AB0C}" presName="txNode" presStyleLbl="fgAcc1" presStyleIdx="3" presStyleCnt="5">
        <dgm:presLayoutVars>
          <dgm:bulletEnabled val="1"/>
        </dgm:presLayoutVars>
      </dgm:prSet>
      <dgm:spPr/>
    </dgm:pt>
    <dgm:pt modelId="{390B3558-482E-47AF-887B-8BC927181E1A}" type="pres">
      <dgm:prSet presAssocID="{87C05AAA-FBEB-4459-827D-0743720BDAC0}" presName="compositeSpace" presStyleCnt="0"/>
      <dgm:spPr/>
    </dgm:pt>
    <dgm:pt modelId="{2B63B24D-B696-4B30-9C15-0A2FBBA0FC07}" type="pres">
      <dgm:prSet presAssocID="{D73E8DD8-E20B-4DB6-A380-9924B511989F}" presName="composite" presStyleCnt="0"/>
      <dgm:spPr/>
    </dgm:pt>
    <dgm:pt modelId="{DFEA1484-435F-479C-BFA5-08269C4B68E6}" type="pres">
      <dgm:prSet presAssocID="{D73E8DD8-E20B-4DB6-A380-9924B511989F}" presName="bgChev" presStyleLbl="node1" presStyleIdx="4" presStyleCnt="5"/>
      <dgm:spPr/>
    </dgm:pt>
    <dgm:pt modelId="{958D8041-6325-4950-946F-33F0A1A1C604}" type="pres">
      <dgm:prSet presAssocID="{D73E8DD8-E20B-4DB6-A380-9924B511989F}" presName="txNode" presStyleLbl="fgAcc1" presStyleIdx="4" presStyleCnt="5">
        <dgm:presLayoutVars>
          <dgm:bulletEnabled val="1"/>
        </dgm:presLayoutVars>
      </dgm:prSet>
      <dgm:spPr/>
    </dgm:pt>
  </dgm:ptLst>
  <dgm:cxnLst>
    <dgm:cxn modelId="{55A84C20-CBCB-4F42-9EA9-521A638A80E4}" type="presOf" srcId="{33EFAC91-73A2-4A98-9B33-A83A90C0AB0C}" destId="{6B63AF22-8395-4257-ADD5-03551CC11C36}" srcOrd="0" destOrd="0" presId="urn:microsoft.com/office/officeart/2005/8/layout/chevronAccent+Icon"/>
    <dgm:cxn modelId="{9FD44147-4D3F-4B73-B752-96A661C402AB}" srcId="{413DA6B0-53C2-4128-922F-4FB5B7E3B3D7}" destId="{9334E845-0A7C-483D-A9BF-A61378522EA9}" srcOrd="1" destOrd="0" parTransId="{C759573D-2655-4B81-8BB2-DC64999AC54A}" sibTransId="{8B50464A-4B4C-436D-AB30-5BFA8EFD369A}"/>
    <dgm:cxn modelId="{CEC5C74A-9A57-4308-9D7B-86CC9D52C7E4}" type="presOf" srcId="{9334E845-0A7C-483D-A9BF-A61378522EA9}" destId="{F7889FCC-D25B-4210-A666-0D0F2ECDFC1F}" srcOrd="0" destOrd="0" presId="urn:microsoft.com/office/officeart/2005/8/layout/chevronAccent+Icon"/>
    <dgm:cxn modelId="{094BDE6C-77AF-416D-9467-2F1B8879DDC1}" type="presOf" srcId="{E63FD931-334E-4936-A698-81C953BAE6BC}" destId="{DEB397A9-4814-4A6D-85EE-EB910A5308CB}" srcOrd="0" destOrd="0" presId="urn:microsoft.com/office/officeart/2005/8/layout/chevronAccent+Icon"/>
    <dgm:cxn modelId="{07FA574D-E1F5-4FF9-BEBE-F992F3B6D118}" srcId="{413DA6B0-53C2-4128-922F-4FB5B7E3B3D7}" destId="{94AE59C3-5768-4AF5-B88A-7BE66DAF47C4}" srcOrd="2" destOrd="0" parTransId="{6F606097-D8FB-43AF-BA6D-F195D17B3A80}" sibTransId="{3F51525E-6709-4716-BD00-5A8BDB7768BF}"/>
    <dgm:cxn modelId="{3A211E88-6E31-4D1C-AE7E-A10229F26E9B}" srcId="{413DA6B0-53C2-4128-922F-4FB5B7E3B3D7}" destId="{D73E8DD8-E20B-4DB6-A380-9924B511989F}" srcOrd="4" destOrd="0" parTransId="{AB88D1E6-ADF6-45CD-8D69-3C1967197CE7}" sibTransId="{D2ACF5A5-94FF-4DC9-8DF2-3E8F94A2B609}"/>
    <dgm:cxn modelId="{67FD5F89-AC44-473E-936F-D7D771EED47A}" srcId="{413DA6B0-53C2-4128-922F-4FB5B7E3B3D7}" destId="{E63FD931-334E-4936-A698-81C953BAE6BC}" srcOrd="0" destOrd="0" parTransId="{064B73D9-DAC3-44FF-8029-7FB5F9AD069E}" sibTransId="{8863AF0D-5DAF-479D-BDB4-16383D2AA9B6}"/>
    <dgm:cxn modelId="{E78255B6-3217-44F1-93D4-879A059E1307}" type="presOf" srcId="{94AE59C3-5768-4AF5-B88A-7BE66DAF47C4}" destId="{75FE0541-D593-4457-AC72-758AD61542C6}" srcOrd="0" destOrd="0" presId="urn:microsoft.com/office/officeart/2005/8/layout/chevronAccent+Icon"/>
    <dgm:cxn modelId="{FC9806D5-5B98-4DAA-9444-F6A94FC917F6}" type="presOf" srcId="{413DA6B0-53C2-4128-922F-4FB5B7E3B3D7}" destId="{B9C92BAA-8E6C-433F-9C78-96435A1F71F2}" srcOrd="0" destOrd="0" presId="urn:microsoft.com/office/officeart/2005/8/layout/chevronAccent+Icon"/>
    <dgm:cxn modelId="{E54A45D5-4D9C-40AE-88D4-49520DA9F4BE}" type="presOf" srcId="{D73E8DD8-E20B-4DB6-A380-9924B511989F}" destId="{958D8041-6325-4950-946F-33F0A1A1C604}" srcOrd="0" destOrd="0" presId="urn:microsoft.com/office/officeart/2005/8/layout/chevronAccent+Icon"/>
    <dgm:cxn modelId="{8B9403E4-2368-410A-8152-DBA14DC501B7}" srcId="{413DA6B0-53C2-4128-922F-4FB5B7E3B3D7}" destId="{33EFAC91-73A2-4A98-9B33-A83A90C0AB0C}" srcOrd="3" destOrd="0" parTransId="{91A73A7C-00A4-4C00-94B2-25A6CBB15B3E}" sibTransId="{87C05AAA-FBEB-4459-827D-0743720BDAC0}"/>
    <dgm:cxn modelId="{9FA974A0-9260-4B1F-B601-68E6B8DB6762}" type="presParOf" srcId="{B9C92BAA-8E6C-433F-9C78-96435A1F71F2}" destId="{07840837-A6C8-4A7E-8AA8-04CC5FCC7924}" srcOrd="0" destOrd="0" presId="urn:microsoft.com/office/officeart/2005/8/layout/chevronAccent+Icon"/>
    <dgm:cxn modelId="{538A20D2-A99E-4660-BD82-742818AF6976}" type="presParOf" srcId="{07840837-A6C8-4A7E-8AA8-04CC5FCC7924}" destId="{FBA46C1F-60C2-4017-BDA6-96DB56608F20}" srcOrd="0" destOrd="0" presId="urn:microsoft.com/office/officeart/2005/8/layout/chevronAccent+Icon"/>
    <dgm:cxn modelId="{2AEB6B44-3126-4A9F-9D4B-F3AA599B7CA7}" type="presParOf" srcId="{07840837-A6C8-4A7E-8AA8-04CC5FCC7924}" destId="{DEB397A9-4814-4A6D-85EE-EB910A5308CB}" srcOrd="1" destOrd="0" presId="urn:microsoft.com/office/officeart/2005/8/layout/chevronAccent+Icon"/>
    <dgm:cxn modelId="{F87F7ADC-4AD2-47CA-86FA-1D482D7C168D}" type="presParOf" srcId="{B9C92BAA-8E6C-433F-9C78-96435A1F71F2}" destId="{633503FF-5DDB-4290-928A-EF10B9A4C9A1}" srcOrd="1" destOrd="0" presId="urn:microsoft.com/office/officeart/2005/8/layout/chevronAccent+Icon"/>
    <dgm:cxn modelId="{364D9AE1-EF1E-47EE-9FA7-F4A885F98A5C}" type="presParOf" srcId="{B9C92BAA-8E6C-433F-9C78-96435A1F71F2}" destId="{93F29AD7-249A-4444-9E43-64396590A915}" srcOrd="2" destOrd="0" presId="urn:microsoft.com/office/officeart/2005/8/layout/chevronAccent+Icon"/>
    <dgm:cxn modelId="{E0090D75-0E4C-4552-A803-098C3809AD75}" type="presParOf" srcId="{93F29AD7-249A-4444-9E43-64396590A915}" destId="{E73A7DAE-0895-4100-A1C5-FCFFA2DA25C2}" srcOrd="0" destOrd="0" presId="urn:microsoft.com/office/officeart/2005/8/layout/chevronAccent+Icon"/>
    <dgm:cxn modelId="{AEA15191-A6A3-4A98-989D-57121AA5B93D}" type="presParOf" srcId="{93F29AD7-249A-4444-9E43-64396590A915}" destId="{F7889FCC-D25B-4210-A666-0D0F2ECDFC1F}" srcOrd="1" destOrd="0" presId="urn:microsoft.com/office/officeart/2005/8/layout/chevronAccent+Icon"/>
    <dgm:cxn modelId="{AEB8E646-64AD-4069-85D4-247BB576A265}" type="presParOf" srcId="{B9C92BAA-8E6C-433F-9C78-96435A1F71F2}" destId="{CD9B6AA9-5214-4D18-A0DE-2DB9E22A3DC5}" srcOrd="3" destOrd="0" presId="urn:microsoft.com/office/officeart/2005/8/layout/chevronAccent+Icon"/>
    <dgm:cxn modelId="{315C6F82-6211-447B-9555-0468D6BB87B6}" type="presParOf" srcId="{B9C92BAA-8E6C-433F-9C78-96435A1F71F2}" destId="{B08E0F44-A36C-4E67-A7ED-88BC2D2FF1F1}" srcOrd="4" destOrd="0" presId="urn:microsoft.com/office/officeart/2005/8/layout/chevronAccent+Icon"/>
    <dgm:cxn modelId="{9B38D454-9566-47E8-BECC-70D3E7FC7C4B}" type="presParOf" srcId="{B08E0F44-A36C-4E67-A7ED-88BC2D2FF1F1}" destId="{D54A6BF3-58EB-4438-9257-1946F42232BB}" srcOrd="0" destOrd="0" presId="urn:microsoft.com/office/officeart/2005/8/layout/chevronAccent+Icon"/>
    <dgm:cxn modelId="{95C72399-6104-46B4-86F9-44A977634003}" type="presParOf" srcId="{B08E0F44-A36C-4E67-A7ED-88BC2D2FF1F1}" destId="{75FE0541-D593-4457-AC72-758AD61542C6}" srcOrd="1" destOrd="0" presId="urn:microsoft.com/office/officeart/2005/8/layout/chevronAccent+Icon"/>
    <dgm:cxn modelId="{B8447C45-23DC-49D6-A1D2-0F49F96C6DED}" type="presParOf" srcId="{B9C92BAA-8E6C-433F-9C78-96435A1F71F2}" destId="{89B2A846-73E5-4768-8DE5-E27B60DC24EA}" srcOrd="5" destOrd="0" presId="urn:microsoft.com/office/officeart/2005/8/layout/chevronAccent+Icon"/>
    <dgm:cxn modelId="{7BA6387A-BD98-4AD3-BF28-53D4A72D3767}" type="presParOf" srcId="{B9C92BAA-8E6C-433F-9C78-96435A1F71F2}" destId="{5D971F16-CE78-48BE-A2C5-53B2982D0DDC}" srcOrd="6" destOrd="0" presId="urn:microsoft.com/office/officeart/2005/8/layout/chevronAccent+Icon"/>
    <dgm:cxn modelId="{5149DEB3-D5DA-477E-AC5E-ACF40EA221B1}" type="presParOf" srcId="{5D971F16-CE78-48BE-A2C5-53B2982D0DDC}" destId="{471BD7EA-D777-4099-ADE4-91F46D10C2D0}" srcOrd="0" destOrd="0" presId="urn:microsoft.com/office/officeart/2005/8/layout/chevronAccent+Icon"/>
    <dgm:cxn modelId="{DD86F8FE-2238-4134-82E3-D556EAF8C1C3}" type="presParOf" srcId="{5D971F16-CE78-48BE-A2C5-53B2982D0DDC}" destId="{6B63AF22-8395-4257-ADD5-03551CC11C36}" srcOrd="1" destOrd="0" presId="urn:microsoft.com/office/officeart/2005/8/layout/chevronAccent+Icon"/>
    <dgm:cxn modelId="{F30998A3-24E1-47FC-AE46-EE2F3B251CB9}" type="presParOf" srcId="{B9C92BAA-8E6C-433F-9C78-96435A1F71F2}" destId="{390B3558-482E-47AF-887B-8BC927181E1A}" srcOrd="7" destOrd="0" presId="urn:microsoft.com/office/officeart/2005/8/layout/chevronAccent+Icon"/>
    <dgm:cxn modelId="{8B416000-4898-435B-9EBE-E60618547D7F}" type="presParOf" srcId="{B9C92BAA-8E6C-433F-9C78-96435A1F71F2}" destId="{2B63B24D-B696-4B30-9C15-0A2FBBA0FC07}" srcOrd="8" destOrd="0" presId="urn:microsoft.com/office/officeart/2005/8/layout/chevronAccent+Icon"/>
    <dgm:cxn modelId="{F44D1EF0-3821-4EFF-B182-F1D22114B63E}" type="presParOf" srcId="{2B63B24D-B696-4B30-9C15-0A2FBBA0FC07}" destId="{DFEA1484-435F-479C-BFA5-08269C4B68E6}" srcOrd="0" destOrd="0" presId="urn:microsoft.com/office/officeart/2005/8/layout/chevronAccent+Icon"/>
    <dgm:cxn modelId="{8477E4F3-EACF-4CFF-BD96-61B3569F52B5}" type="presParOf" srcId="{2B63B24D-B696-4B30-9C15-0A2FBBA0FC07}" destId="{958D8041-6325-4950-946F-33F0A1A1C604}"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46C1F-60C2-4017-BDA6-96DB56608F20}">
      <dsp:nvSpPr>
        <dsp:cNvPr id="0" name=""/>
        <dsp:cNvSpPr/>
      </dsp:nvSpPr>
      <dsp:spPr>
        <a:xfrm>
          <a:off x="958" y="90412"/>
          <a:ext cx="1072901" cy="414140"/>
        </a:xfrm>
        <a:prstGeom prst="chevron">
          <a:avLst>
            <a:gd name="adj" fmla="val 4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B397A9-4814-4A6D-85EE-EB910A5308CB}">
      <dsp:nvSpPr>
        <dsp:cNvPr id="0" name=""/>
        <dsp:cNvSpPr/>
      </dsp:nvSpPr>
      <dsp:spPr>
        <a:xfrm>
          <a:off x="287065" y="193947"/>
          <a:ext cx="906006" cy="414140"/>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oper Black" panose="0208090404030B020404" pitchFamily="18" charset="0"/>
            </a:rPr>
            <a:t>DEV</a:t>
          </a:r>
        </a:p>
      </dsp:txBody>
      <dsp:txXfrm>
        <a:off x="299195" y="206077"/>
        <a:ext cx="881746" cy="389880"/>
      </dsp:txXfrm>
    </dsp:sp>
    <dsp:sp modelId="{E73A7DAE-0895-4100-A1C5-FCFFA2DA25C2}">
      <dsp:nvSpPr>
        <dsp:cNvPr id="0" name=""/>
        <dsp:cNvSpPr/>
      </dsp:nvSpPr>
      <dsp:spPr>
        <a:xfrm>
          <a:off x="1226450" y="90412"/>
          <a:ext cx="1072901" cy="414140"/>
        </a:xfrm>
        <a:prstGeom prst="chevron">
          <a:avLst>
            <a:gd name="adj" fmla="val 40000"/>
          </a:avLst>
        </a:prstGeom>
        <a:solidFill>
          <a:srgbClr val="BA461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889FCC-D25B-4210-A666-0D0F2ECDFC1F}">
      <dsp:nvSpPr>
        <dsp:cNvPr id="0" name=""/>
        <dsp:cNvSpPr/>
      </dsp:nvSpPr>
      <dsp:spPr>
        <a:xfrm>
          <a:off x="1512558" y="193947"/>
          <a:ext cx="906006" cy="414140"/>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oper Black" panose="0208090404030B020404" pitchFamily="18" charset="0"/>
            </a:rPr>
            <a:t>QA</a:t>
          </a:r>
        </a:p>
      </dsp:txBody>
      <dsp:txXfrm>
        <a:off x="1524688" y="206077"/>
        <a:ext cx="881746" cy="389880"/>
      </dsp:txXfrm>
    </dsp:sp>
    <dsp:sp modelId="{D54A6BF3-58EB-4438-9257-1946F42232BB}">
      <dsp:nvSpPr>
        <dsp:cNvPr id="0" name=""/>
        <dsp:cNvSpPr/>
      </dsp:nvSpPr>
      <dsp:spPr>
        <a:xfrm>
          <a:off x="2451943" y="90412"/>
          <a:ext cx="1072901" cy="414140"/>
        </a:xfrm>
        <a:prstGeom prst="chevron">
          <a:avLst>
            <a:gd name="adj" fmla="val 4000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FE0541-D593-4457-AC72-758AD61542C6}">
      <dsp:nvSpPr>
        <dsp:cNvPr id="0" name=""/>
        <dsp:cNvSpPr/>
      </dsp:nvSpPr>
      <dsp:spPr>
        <a:xfrm>
          <a:off x="2738050" y="193947"/>
          <a:ext cx="906006" cy="414140"/>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oper Black" panose="0208090404030B020404" pitchFamily="18" charset="0"/>
            </a:rPr>
            <a:t>PERF</a:t>
          </a:r>
        </a:p>
      </dsp:txBody>
      <dsp:txXfrm>
        <a:off x="2750180" y="206077"/>
        <a:ext cx="881746" cy="389880"/>
      </dsp:txXfrm>
    </dsp:sp>
    <dsp:sp modelId="{471BD7EA-D777-4099-ADE4-91F46D10C2D0}">
      <dsp:nvSpPr>
        <dsp:cNvPr id="0" name=""/>
        <dsp:cNvSpPr/>
      </dsp:nvSpPr>
      <dsp:spPr>
        <a:xfrm>
          <a:off x="3677435" y="90412"/>
          <a:ext cx="1072901" cy="414140"/>
        </a:xfrm>
        <a:prstGeom prst="chevron">
          <a:avLst>
            <a:gd name="adj" fmla="val 4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63AF22-8395-4257-ADD5-03551CC11C36}">
      <dsp:nvSpPr>
        <dsp:cNvPr id="0" name=""/>
        <dsp:cNvSpPr/>
      </dsp:nvSpPr>
      <dsp:spPr>
        <a:xfrm>
          <a:off x="3963543" y="193947"/>
          <a:ext cx="906006" cy="414140"/>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oper Black" panose="0208090404030B020404" pitchFamily="18" charset="0"/>
            </a:rPr>
            <a:t>STAGE</a:t>
          </a:r>
        </a:p>
      </dsp:txBody>
      <dsp:txXfrm>
        <a:off x="3975673" y="206077"/>
        <a:ext cx="881746" cy="389880"/>
      </dsp:txXfrm>
    </dsp:sp>
    <dsp:sp modelId="{DFEA1484-435F-479C-BFA5-08269C4B68E6}">
      <dsp:nvSpPr>
        <dsp:cNvPr id="0" name=""/>
        <dsp:cNvSpPr/>
      </dsp:nvSpPr>
      <dsp:spPr>
        <a:xfrm>
          <a:off x="4902928" y="90412"/>
          <a:ext cx="1072901" cy="414140"/>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8D8041-6325-4950-946F-33F0A1A1C604}">
      <dsp:nvSpPr>
        <dsp:cNvPr id="0" name=""/>
        <dsp:cNvSpPr/>
      </dsp:nvSpPr>
      <dsp:spPr>
        <a:xfrm>
          <a:off x="5189035" y="193947"/>
          <a:ext cx="906006" cy="414140"/>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oper Black" panose="0208090404030B020404" pitchFamily="18" charset="0"/>
            </a:rPr>
            <a:t>PROD</a:t>
          </a:r>
        </a:p>
      </dsp:txBody>
      <dsp:txXfrm>
        <a:off x="5201165" y="206077"/>
        <a:ext cx="881746" cy="389880"/>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4993E57-F06E-2343-8505-8306C931B374}" type="datetimeFigureOut">
              <a:rPr lang="en-US" smtClean="0"/>
              <a:pPr/>
              <a:t>8/30/2021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0BA0C0-C469-224C-A13F-1126ACE84987}" type="slidenum">
              <a:rPr lang="en-US" smtClean="0"/>
              <a:pPr/>
              <a:t>‹#›</a:t>
            </a:fld>
            <a:endParaRPr lang="en-US" dirty="0"/>
          </a:p>
        </p:txBody>
      </p:sp>
    </p:spTree>
    <p:extLst>
      <p:ext uri="{BB962C8B-B14F-4D97-AF65-F5344CB8AC3E}">
        <p14:creationId xmlns:p14="http://schemas.microsoft.com/office/powerpoint/2010/main" val="26836766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E71FE8-551B-41D8-8E66-7D01683EE4D2}" type="datetimeFigureOut">
              <a:rPr lang="fi-FI" smtClean="0"/>
              <a:pPr/>
              <a:t>30.8.2021</a:t>
            </a:fld>
            <a:endParaRPr lang="fi-FI"/>
          </a:p>
        </p:txBody>
      </p:sp>
      <p:sp>
        <p:nvSpPr>
          <p:cNvPr id="4" name="Dian kuvan paikkamerkki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Alatunnisteen paikkamerk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65BE45-5FCE-418C-8A7C-9AF791EA8C88}" type="slidenum">
              <a:rPr lang="fi-FI" smtClean="0"/>
              <a:pPr/>
              <a:t>‹#›</a:t>
            </a:fld>
            <a:endParaRPr lang="fi-FI"/>
          </a:p>
        </p:txBody>
      </p:sp>
    </p:spTree>
    <p:extLst>
      <p:ext uri="{BB962C8B-B14F-4D97-AF65-F5344CB8AC3E}">
        <p14:creationId xmlns:p14="http://schemas.microsoft.com/office/powerpoint/2010/main" val="15294112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ulesoft.com/resources/api/what-is-an-api"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upwork.com/hiring/development/intro-to-apis-what-is-an-api/"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a:t>
            </a:fld>
            <a:endParaRPr lang="en-US" dirty="0"/>
          </a:p>
        </p:txBody>
      </p:sp>
    </p:spTree>
    <p:extLst>
      <p:ext uri="{BB962C8B-B14F-4D97-AF65-F5344CB8AC3E}">
        <p14:creationId xmlns:p14="http://schemas.microsoft.com/office/powerpoint/2010/main" val="2101544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34</a:t>
            </a:fld>
            <a:endParaRPr lang="en-US"/>
          </a:p>
        </p:txBody>
      </p:sp>
    </p:spTree>
    <p:extLst>
      <p:ext uri="{BB962C8B-B14F-4D97-AF65-F5344CB8AC3E}">
        <p14:creationId xmlns:p14="http://schemas.microsoft.com/office/powerpoint/2010/main" val="1844369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35</a:t>
            </a:fld>
            <a:endParaRPr lang="en-US"/>
          </a:p>
        </p:txBody>
      </p:sp>
    </p:spTree>
    <p:extLst>
      <p:ext uri="{BB962C8B-B14F-4D97-AF65-F5344CB8AC3E}">
        <p14:creationId xmlns:p14="http://schemas.microsoft.com/office/powerpoint/2010/main" val="1917978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36</a:t>
            </a:fld>
            <a:endParaRPr lang="en-US"/>
          </a:p>
        </p:txBody>
      </p:sp>
    </p:spTree>
    <p:extLst>
      <p:ext uri="{BB962C8B-B14F-4D97-AF65-F5344CB8AC3E}">
        <p14:creationId xmlns:p14="http://schemas.microsoft.com/office/powerpoint/2010/main" val="1605278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37</a:t>
            </a:fld>
            <a:endParaRPr lang="en-US"/>
          </a:p>
        </p:txBody>
      </p:sp>
    </p:spTree>
    <p:extLst>
      <p:ext uri="{BB962C8B-B14F-4D97-AF65-F5344CB8AC3E}">
        <p14:creationId xmlns:p14="http://schemas.microsoft.com/office/powerpoint/2010/main" val="1989291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38</a:t>
            </a:fld>
            <a:endParaRPr lang="en-US"/>
          </a:p>
        </p:txBody>
      </p:sp>
    </p:spTree>
    <p:extLst>
      <p:ext uri="{BB962C8B-B14F-4D97-AF65-F5344CB8AC3E}">
        <p14:creationId xmlns:p14="http://schemas.microsoft.com/office/powerpoint/2010/main" val="2003732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39</a:t>
            </a:fld>
            <a:endParaRPr lang="en-US"/>
          </a:p>
        </p:txBody>
      </p:sp>
    </p:spTree>
    <p:extLst>
      <p:ext uri="{BB962C8B-B14F-4D97-AF65-F5344CB8AC3E}">
        <p14:creationId xmlns:p14="http://schemas.microsoft.com/office/powerpoint/2010/main" val="3647186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40</a:t>
            </a:fld>
            <a:endParaRPr lang="en-US"/>
          </a:p>
        </p:txBody>
      </p:sp>
    </p:spTree>
    <p:extLst>
      <p:ext uri="{BB962C8B-B14F-4D97-AF65-F5344CB8AC3E}">
        <p14:creationId xmlns:p14="http://schemas.microsoft.com/office/powerpoint/2010/main" val="436990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41</a:t>
            </a:fld>
            <a:endParaRPr lang="en-US"/>
          </a:p>
        </p:txBody>
      </p:sp>
    </p:spTree>
    <p:extLst>
      <p:ext uri="{BB962C8B-B14F-4D97-AF65-F5344CB8AC3E}">
        <p14:creationId xmlns:p14="http://schemas.microsoft.com/office/powerpoint/2010/main" val="4254895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42</a:t>
            </a:fld>
            <a:endParaRPr lang="en-US"/>
          </a:p>
        </p:txBody>
      </p:sp>
    </p:spTree>
    <p:extLst>
      <p:ext uri="{BB962C8B-B14F-4D97-AF65-F5344CB8AC3E}">
        <p14:creationId xmlns:p14="http://schemas.microsoft.com/office/powerpoint/2010/main" val="313778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43</a:t>
            </a:fld>
            <a:endParaRPr lang="en-US"/>
          </a:p>
        </p:txBody>
      </p:sp>
    </p:spTree>
    <p:extLst>
      <p:ext uri="{BB962C8B-B14F-4D97-AF65-F5344CB8AC3E}">
        <p14:creationId xmlns:p14="http://schemas.microsoft.com/office/powerpoint/2010/main" val="3056617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API?</a:t>
            </a:r>
          </a:p>
          <a:p>
            <a:r>
              <a:rPr lang="en-US" dirty="0">
                <a:hlinkClick r:id="rId3"/>
              </a:rPr>
              <a:t>https://www.mulesoft.com/resources/api/what-is-an-api</a:t>
            </a:r>
            <a:endParaRPr lang="en-US" dirty="0"/>
          </a:p>
          <a:p>
            <a:r>
              <a:rPr lang="en-US" dirty="0">
                <a:hlinkClick r:id="rId4"/>
              </a:rPr>
              <a:t>https://www.upwork.com/hiring/development/intro-to-apis-what-is-an-api/</a:t>
            </a:r>
            <a:endParaRPr lang="en-US" dirty="0"/>
          </a:p>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13</a:t>
            </a:fld>
            <a:endParaRPr lang="en-US" dirty="0"/>
          </a:p>
        </p:txBody>
      </p:sp>
    </p:spTree>
    <p:extLst>
      <p:ext uri="{BB962C8B-B14F-4D97-AF65-F5344CB8AC3E}">
        <p14:creationId xmlns:p14="http://schemas.microsoft.com/office/powerpoint/2010/main" val="2802377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44</a:t>
            </a:fld>
            <a:endParaRPr lang="en-US"/>
          </a:p>
        </p:txBody>
      </p:sp>
    </p:spTree>
    <p:extLst>
      <p:ext uri="{BB962C8B-B14F-4D97-AF65-F5344CB8AC3E}">
        <p14:creationId xmlns:p14="http://schemas.microsoft.com/office/powerpoint/2010/main" val="1106157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45</a:t>
            </a:fld>
            <a:endParaRPr lang="en-US"/>
          </a:p>
        </p:txBody>
      </p:sp>
    </p:spTree>
    <p:extLst>
      <p:ext uri="{BB962C8B-B14F-4D97-AF65-F5344CB8AC3E}">
        <p14:creationId xmlns:p14="http://schemas.microsoft.com/office/powerpoint/2010/main" val="1202883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46</a:t>
            </a:fld>
            <a:endParaRPr lang="en-US"/>
          </a:p>
        </p:txBody>
      </p:sp>
    </p:spTree>
    <p:extLst>
      <p:ext uri="{BB962C8B-B14F-4D97-AF65-F5344CB8AC3E}">
        <p14:creationId xmlns:p14="http://schemas.microsoft.com/office/powerpoint/2010/main" val="1734855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47</a:t>
            </a:fld>
            <a:endParaRPr lang="en-US"/>
          </a:p>
        </p:txBody>
      </p:sp>
    </p:spTree>
    <p:extLst>
      <p:ext uri="{BB962C8B-B14F-4D97-AF65-F5344CB8AC3E}">
        <p14:creationId xmlns:p14="http://schemas.microsoft.com/office/powerpoint/2010/main" val="3751172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48</a:t>
            </a:fld>
            <a:endParaRPr lang="en-US"/>
          </a:p>
        </p:txBody>
      </p:sp>
    </p:spTree>
    <p:extLst>
      <p:ext uri="{BB962C8B-B14F-4D97-AF65-F5344CB8AC3E}">
        <p14:creationId xmlns:p14="http://schemas.microsoft.com/office/powerpoint/2010/main" val="3043483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49</a:t>
            </a:fld>
            <a:endParaRPr lang="en-US"/>
          </a:p>
        </p:txBody>
      </p:sp>
    </p:spTree>
    <p:extLst>
      <p:ext uri="{BB962C8B-B14F-4D97-AF65-F5344CB8AC3E}">
        <p14:creationId xmlns:p14="http://schemas.microsoft.com/office/powerpoint/2010/main" val="3928370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52</a:t>
            </a:fld>
            <a:endParaRPr lang="en-US"/>
          </a:p>
        </p:txBody>
      </p:sp>
    </p:spTree>
    <p:extLst>
      <p:ext uri="{BB962C8B-B14F-4D97-AF65-F5344CB8AC3E}">
        <p14:creationId xmlns:p14="http://schemas.microsoft.com/office/powerpoint/2010/main" val="4076448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57</a:t>
            </a:fld>
            <a:endParaRPr lang="en-US"/>
          </a:p>
        </p:txBody>
      </p:sp>
    </p:spTree>
    <p:extLst>
      <p:ext uri="{BB962C8B-B14F-4D97-AF65-F5344CB8AC3E}">
        <p14:creationId xmlns:p14="http://schemas.microsoft.com/office/powerpoint/2010/main" val="3092867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60</a:t>
            </a:fld>
            <a:endParaRPr lang="en-US"/>
          </a:p>
        </p:txBody>
      </p:sp>
    </p:spTree>
    <p:extLst>
      <p:ext uri="{BB962C8B-B14F-4D97-AF65-F5344CB8AC3E}">
        <p14:creationId xmlns:p14="http://schemas.microsoft.com/office/powerpoint/2010/main" val="2455801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61</a:t>
            </a:fld>
            <a:endParaRPr lang="en-US"/>
          </a:p>
        </p:txBody>
      </p:sp>
    </p:spTree>
    <p:extLst>
      <p:ext uri="{BB962C8B-B14F-4D97-AF65-F5344CB8AC3E}">
        <p14:creationId xmlns:p14="http://schemas.microsoft.com/office/powerpoint/2010/main" val="605450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Objects</a:t>
            </a:r>
            <a:r>
              <a:rPr lang="en-US" baseline="0" dirty="0"/>
              <a:t> has a state in which we define properties and its value</a:t>
            </a:r>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25</a:t>
            </a:fld>
            <a:endParaRPr lang="en-US"/>
          </a:p>
        </p:txBody>
      </p:sp>
    </p:spTree>
    <p:extLst>
      <p:ext uri="{BB962C8B-B14F-4D97-AF65-F5344CB8AC3E}">
        <p14:creationId xmlns:p14="http://schemas.microsoft.com/office/powerpoint/2010/main" val="1117743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62</a:t>
            </a:fld>
            <a:endParaRPr lang="en-US"/>
          </a:p>
        </p:txBody>
      </p:sp>
    </p:spTree>
    <p:extLst>
      <p:ext uri="{BB962C8B-B14F-4D97-AF65-F5344CB8AC3E}">
        <p14:creationId xmlns:p14="http://schemas.microsoft.com/office/powerpoint/2010/main" val="319108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63</a:t>
            </a:fld>
            <a:endParaRPr lang="en-US"/>
          </a:p>
        </p:txBody>
      </p:sp>
    </p:spTree>
    <p:extLst>
      <p:ext uri="{BB962C8B-B14F-4D97-AF65-F5344CB8AC3E}">
        <p14:creationId xmlns:p14="http://schemas.microsoft.com/office/powerpoint/2010/main" val="3414662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64</a:t>
            </a:fld>
            <a:endParaRPr lang="en-US"/>
          </a:p>
        </p:txBody>
      </p:sp>
    </p:spTree>
    <p:extLst>
      <p:ext uri="{BB962C8B-B14F-4D97-AF65-F5344CB8AC3E}">
        <p14:creationId xmlns:p14="http://schemas.microsoft.com/office/powerpoint/2010/main" val="2324323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65</a:t>
            </a:fld>
            <a:endParaRPr lang="en-US"/>
          </a:p>
        </p:txBody>
      </p:sp>
    </p:spTree>
    <p:extLst>
      <p:ext uri="{BB962C8B-B14F-4D97-AF65-F5344CB8AC3E}">
        <p14:creationId xmlns:p14="http://schemas.microsoft.com/office/powerpoint/2010/main" val="9987640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66</a:t>
            </a:fld>
            <a:endParaRPr lang="en-US"/>
          </a:p>
        </p:txBody>
      </p:sp>
    </p:spTree>
    <p:extLst>
      <p:ext uri="{BB962C8B-B14F-4D97-AF65-F5344CB8AC3E}">
        <p14:creationId xmlns:p14="http://schemas.microsoft.com/office/powerpoint/2010/main" val="3844313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67</a:t>
            </a:fld>
            <a:endParaRPr lang="en-US"/>
          </a:p>
        </p:txBody>
      </p:sp>
    </p:spTree>
    <p:extLst>
      <p:ext uri="{BB962C8B-B14F-4D97-AF65-F5344CB8AC3E}">
        <p14:creationId xmlns:p14="http://schemas.microsoft.com/office/powerpoint/2010/main" val="1496501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68</a:t>
            </a:fld>
            <a:endParaRPr lang="en-US"/>
          </a:p>
        </p:txBody>
      </p:sp>
    </p:spTree>
    <p:extLst>
      <p:ext uri="{BB962C8B-B14F-4D97-AF65-F5344CB8AC3E}">
        <p14:creationId xmlns:p14="http://schemas.microsoft.com/office/powerpoint/2010/main" val="38780421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69</a:t>
            </a:fld>
            <a:endParaRPr lang="en-US"/>
          </a:p>
        </p:txBody>
      </p:sp>
    </p:spTree>
    <p:extLst>
      <p:ext uri="{BB962C8B-B14F-4D97-AF65-F5344CB8AC3E}">
        <p14:creationId xmlns:p14="http://schemas.microsoft.com/office/powerpoint/2010/main" val="2255857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26</a:t>
            </a:fld>
            <a:endParaRPr lang="en-US"/>
          </a:p>
        </p:txBody>
      </p:sp>
    </p:spTree>
    <p:extLst>
      <p:ext uri="{BB962C8B-B14F-4D97-AF65-F5344CB8AC3E}">
        <p14:creationId xmlns:p14="http://schemas.microsoft.com/office/powerpoint/2010/main" val="339251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27</a:t>
            </a:fld>
            <a:endParaRPr lang="en-US"/>
          </a:p>
        </p:txBody>
      </p:sp>
    </p:spTree>
    <p:extLst>
      <p:ext uri="{BB962C8B-B14F-4D97-AF65-F5344CB8AC3E}">
        <p14:creationId xmlns:p14="http://schemas.microsoft.com/office/powerpoint/2010/main" val="96595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28</a:t>
            </a:fld>
            <a:endParaRPr lang="en-US"/>
          </a:p>
        </p:txBody>
      </p:sp>
    </p:spTree>
    <p:extLst>
      <p:ext uri="{BB962C8B-B14F-4D97-AF65-F5344CB8AC3E}">
        <p14:creationId xmlns:p14="http://schemas.microsoft.com/office/powerpoint/2010/main" val="4286679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29</a:t>
            </a:fld>
            <a:endParaRPr lang="en-US"/>
          </a:p>
        </p:txBody>
      </p:sp>
    </p:spTree>
    <p:extLst>
      <p:ext uri="{BB962C8B-B14F-4D97-AF65-F5344CB8AC3E}">
        <p14:creationId xmlns:p14="http://schemas.microsoft.com/office/powerpoint/2010/main" val="2846094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Minikube version</a:t>
            </a:r>
          </a:p>
        </p:txBody>
      </p:sp>
      <p:sp>
        <p:nvSpPr>
          <p:cNvPr id="4" name="Slide Number Placeholder 3"/>
          <p:cNvSpPr>
            <a:spLocks noGrp="1"/>
          </p:cNvSpPr>
          <p:nvPr>
            <p:ph type="sldNum" sz="quarter" idx="10"/>
          </p:nvPr>
        </p:nvSpPr>
        <p:spPr/>
        <p:txBody>
          <a:bodyPr/>
          <a:lstStyle/>
          <a:p>
            <a:fld id="{1974C42C-40AA-4813-B850-B791A335BDEF}" type="slidenum">
              <a:rPr lang="en-US" smtClean="0"/>
              <a:t>30</a:t>
            </a:fld>
            <a:endParaRPr lang="en-US"/>
          </a:p>
        </p:txBody>
      </p:sp>
    </p:spTree>
    <p:extLst>
      <p:ext uri="{BB962C8B-B14F-4D97-AF65-F5344CB8AC3E}">
        <p14:creationId xmlns:p14="http://schemas.microsoft.com/office/powerpoint/2010/main" val="4161765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31</a:t>
            </a:fld>
            <a:endParaRPr lang="en-US"/>
          </a:p>
        </p:txBody>
      </p:sp>
    </p:spTree>
    <p:extLst>
      <p:ext uri="{BB962C8B-B14F-4D97-AF65-F5344CB8AC3E}">
        <p14:creationId xmlns:p14="http://schemas.microsoft.com/office/powerpoint/2010/main" val="732659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4005644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371600"/>
            <a:ext cx="4096800" cy="3253979"/>
          </a:xfrm>
        </p:spPr>
        <p:txBody>
          <a:bodyPr/>
          <a:lstStyle/>
          <a:p>
            <a:pPr lvl="0"/>
            <a:r>
              <a:rPr lang="en-US"/>
              <a:t>Edit Master text styles</a:t>
            </a:r>
          </a:p>
          <a:p>
            <a:pPr lvl="1"/>
            <a:r>
              <a:rPr lang="en-US"/>
              <a:t>Second level</a:t>
            </a:r>
          </a:p>
          <a:p>
            <a:pPr lvl="2"/>
            <a:r>
              <a:rPr lang="en-US"/>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4267490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783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99063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
        <p:nvSpPr>
          <p:cNvPr id="7" name="Text Placeholder 5"/>
          <p:cNvSpPr>
            <a:spLocks noGrp="1"/>
          </p:cNvSpPr>
          <p:nvPr>
            <p:ph type="body" sz="quarter" idx="15"/>
          </p:nvPr>
        </p:nvSpPr>
        <p:spPr>
          <a:xfrm>
            <a:off x="382396" y="745403"/>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577279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425096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5" name="Content Placeholder 2"/>
          <p:cNvSpPr>
            <a:spLocks noGrp="1"/>
          </p:cNvSpPr>
          <p:nvPr>
            <p:ph idx="1"/>
          </p:nvPr>
        </p:nvSpPr>
        <p:spPr>
          <a:xfrm>
            <a:off x="392112" y="1241824"/>
            <a:ext cx="4068000" cy="3383756"/>
          </a:xfrm>
          <a:prstGeom prst="rect">
            <a:avLst/>
          </a:prstGeom>
        </p:spPr>
        <p:txBody>
          <a:bodyPr/>
          <a:lstStyle/>
          <a:p>
            <a:pPr lvl="0"/>
            <a:r>
              <a:rPr lang="en-US"/>
              <a:t>Edit Master text styles</a:t>
            </a:r>
          </a:p>
          <a:p>
            <a:pPr lvl="1"/>
            <a:r>
              <a:rPr lang="en-US"/>
              <a:t>Second level</a:t>
            </a:r>
          </a:p>
          <a:p>
            <a:pPr lvl="2"/>
            <a:r>
              <a:rPr lang="en-US"/>
              <a:t>Third level</a:t>
            </a:r>
          </a:p>
        </p:txBody>
      </p:sp>
      <p:sp>
        <p:nvSpPr>
          <p:cNvPr id="14" name="Picture Placeholder 12"/>
          <p:cNvSpPr>
            <a:spLocks noGrp="1"/>
          </p:cNvSpPr>
          <p:nvPr>
            <p:ph type="pic" sz="quarter" idx="13" hasCustomPrompt="1"/>
          </p:nvPr>
        </p:nvSpPr>
        <p:spPr>
          <a:xfrm>
            <a:off x="4691008" y="1241823"/>
            <a:ext cx="4052750" cy="3383756"/>
          </a:xfrm>
          <a:prstGeom prst="rect">
            <a:avLst/>
          </a:prstGeom>
          <a:solidFill>
            <a:schemeClr val="accent6">
              <a:lumMod val="20000"/>
              <a:lumOff val="80000"/>
            </a:schemeClr>
          </a:solidFill>
        </p:spPr>
        <p:txBody>
          <a:bodyPr/>
          <a:lstStyle>
            <a:lvl1pPr marL="0" marR="0" indent="0" algn="l" defTabSz="914400" rtl="0" eaLnBrk="1" fontAlgn="auto" latinLnBrk="0" hangingPunct="1">
              <a:lnSpc>
                <a:spcPct val="110000"/>
              </a:lnSpc>
              <a:spcBef>
                <a:spcPts val="0"/>
              </a:spcBef>
              <a:spcAft>
                <a:spcPts val="0"/>
              </a:spcAft>
              <a:buClr>
                <a:srgbClr val="8DC63F"/>
              </a:buClr>
              <a:buSzTx/>
              <a:buFont typeface="Calibri" panose="020F0502020204030204" pitchFamily="34" charset="0"/>
              <a:buNone/>
              <a:tabLst/>
              <a:defRPr/>
            </a:lvl1pPr>
          </a:lstStyle>
          <a:p>
            <a:r>
              <a:rPr lang="fi-FI" dirty="0"/>
              <a:t>Click icon to add picture</a:t>
            </a:r>
            <a:br>
              <a:rPr lang="fi-FI" dirty="0"/>
            </a:br>
            <a:br>
              <a:rPr lang="fi-FI" dirty="0"/>
            </a:br>
            <a:r>
              <a:rPr lang="en-US" cap="none" baseline="0" dirty="0"/>
              <a:t>Go to the speaker notes of this slide for instructions on how to add pictures</a:t>
            </a:r>
            <a:endParaRPr lang="fi-FI" dirty="0"/>
          </a:p>
        </p:txBody>
      </p:sp>
    </p:spTree>
    <p:extLst>
      <p:ext uri="{BB962C8B-B14F-4D97-AF65-F5344CB8AC3E}">
        <p14:creationId xmlns:p14="http://schemas.microsoft.com/office/powerpoint/2010/main" val="1957693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tx1"/>
                </a:solidFill>
              </a:rPr>
              <a:t>©2020 FIS and/or its subsidiaries. All Rights Reserved.</a:t>
            </a:r>
            <a:r>
              <a:rPr lang="en-US" sz="800" b="0" i="0" baseline="0" dirty="0">
                <a:solidFill>
                  <a:schemeClr val="tx1"/>
                </a:solidFill>
              </a:rPr>
              <a:t> </a:t>
            </a:r>
            <a:r>
              <a:rPr lang="en-US" sz="800" b="0" i="0" dirty="0">
                <a:solidFill>
                  <a:schemeClr val="tx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5955618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ECB8F72E-8BD8-4870-9A96-39F944C4E9AB}"/>
              </a:ext>
            </a:extLst>
          </p:cNvPr>
          <p:cNvSpPr/>
          <p:nvPr userDrawn="1"/>
        </p:nvSpPr>
        <p:spPr bwMode="ltGray">
          <a:xfrm>
            <a:off x="0"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D122FA13-40E5-4038-B08A-D0079301B18E}"/>
              </a:ext>
            </a:extLst>
          </p:cNvPr>
          <p:cNvSpPr/>
          <p:nvPr userDrawn="1"/>
        </p:nvSpPr>
        <p:spPr bwMode="ltGray">
          <a:xfrm>
            <a:off x="3049524" y="2871835"/>
            <a:ext cx="3044952" cy="182378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A61EED13-E751-4EA1-AA4B-153601689933}"/>
              </a:ext>
            </a:extLst>
          </p:cNvPr>
          <p:cNvSpPr/>
          <p:nvPr userDrawn="1"/>
        </p:nvSpPr>
        <p:spPr bwMode="ltGray">
          <a:xfrm>
            <a:off x="6099049"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Text Placeholder 9">
            <a:extLst>
              <a:ext uri="{FF2B5EF4-FFF2-40B4-BE49-F238E27FC236}">
                <a16:creationId xmlns:a16="http://schemas.microsoft.com/office/drawing/2014/main" id="{F2D8F4FD-8926-46ED-8D91-D20263125438}"/>
              </a:ext>
            </a:extLst>
          </p:cNvPr>
          <p:cNvSpPr>
            <a:spLocks noGrp="1"/>
          </p:cNvSpPr>
          <p:nvPr>
            <p:ph type="body" sz="quarter" idx="13" hasCustomPrompt="1"/>
          </p:nvPr>
        </p:nvSpPr>
        <p:spPr>
          <a:xfrm>
            <a:off x="158816" y="2125439"/>
            <a:ext cx="2727318"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2" name="Text Placeholder 9">
            <a:extLst>
              <a:ext uri="{FF2B5EF4-FFF2-40B4-BE49-F238E27FC236}">
                <a16:creationId xmlns:a16="http://schemas.microsoft.com/office/drawing/2014/main" id="{206ED07A-C7B5-4DD6-A7CB-A2EC4810812B}"/>
              </a:ext>
            </a:extLst>
          </p:cNvPr>
          <p:cNvSpPr>
            <a:spLocks noGrp="1"/>
          </p:cNvSpPr>
          <p:nvPr>
            <p:ph type="body" sz="quarter" idx="23" hasCustomPrompt="1"/>
          </p:nvPr>
        </p:nvSpPr>
        <p:spPr>
          <a:xfrm>
            <a:off x="6263642"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3" name="Text Placeholder 9">
            <a:extLst>
              <a:ext uri="{FF2B5EF4-FFF2-40B4-BE49-F238E27FC236}">
                <a16:creationId xmlns:a16="http://schemas.microsoft.com/office/drawing/2014/main" id="{5514FB1B-8314-40B1-B683-85EC4E61F98B}"/>
              </a:ext>
            </a:extLst>
          </p:cNvPr>
          <p:cNvSpPr>
            <a:spLocks noGrp="1"/>
          </p:cNvSpPr>
          <p:nvPr>
            <p:ph type="body" sz="quarter" idx="26" hasCustomPrompt="1"/>
          </p:nvPr>
        </p:nvSpPr>
        <p:spPr>
          <a:xfrm>
            <a:off x="3209544"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4" name="Text Placeholder 9">
            <a:extLst>
              <a:ext uri="{FF2B5EF4-FFF2-40B4-BE49-F238E27FC236}">
                <a16:creationId xmlns:a16="http://schemas.microsoft.com/office/drawing/2014/main" id="{E984D0D5-DEF4-4F05-95A5-0461B6BB1155}"/>
              </a:ext>
            </a:extLst>
          </p:cNvPr>
          <p:cNvSpPr>
            <a:spLocks noGrp="1"/>
          </p:cNvSpPr>
          <p:nvPr>
            <p:ph type="body" sz="quarter" idx="28" hasCustomPrompt="1"/>
          </p:nvPr>
        </p:nvSpPr>
        <p:spPr>
          <a:xfrm>
            <a:off x="6263642"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5" name="Text Placeholder 9">
            <a:extLst>
              <a:ext uri="{FF2B5EF4-FFF2-40B4-BE49-F238E27FC236}">
                <a16:creationId xmlns:a16="http://schemas.microsoft.com/office/drawing/2014/main" id="{0691E6F1-2137-4CF5-B843-ED864F27822B}"/>
              </a:ext>
            </a:extLst>
          </p:cNvPr>
          <p:cNvSpPr>
            <a:spLocks noGrp="1"/>
          </p:cNvSpPr>
          <p:nvPr>
            <p:ph type="body" sz="quarter" idx="29" hasCustomPrompt="1"/>
          </p:nvPr>
        </p:nvSpPr>
        <p:spPr>
          <a:xfrm>
            <a:off x="3209544"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6" name="Text Placeholder 9">
            <a:extLst>
              <a:ext uri="{FF2B5EF4-FFF2-40B4-BE49-F238E27FC236}">
                <a16:creationId xmlns:a16="http://schemas.microsoft.com/office/drawing/2014/main" id="{4130BA57-3A10-4AA0-9B39-E475029419E4}"/>
              </a:ext>
            </a:extLst>
          </p:cNvPr>
          <p:cNvSpPr>
            <a:spLocks noGrp="1"/>
          </p:cNvSpPr>
          <p:nvPr>
            <p:ph type="body" sz="quarter" idx="30" hasCustomPrompt="1"/>
          </p:nvPr>
        </p:nvSpPr>
        <p:spPr>
          <a:xfrm>
            <a:off x="158816" y="3942506"/>
            <a:ext cx="2727318"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7" name="Picture Placeholder 2">
            <a:extLst>
              <a:ext uri="{FF2B5EF4-FFF2-40B4-BE49-F238E27FC236}">
                <a16:creationId xmlns:a16="http://schemas.microsoft.com/office/drawing/2014/main" id="{C470DEBA-0873-48D6-8127-F1B793A376B1}"/>
              </a:ext>
            </a:extLst>
          </p:cNvPr>
          <p:cNvSpPr>
            <a:spLocks noGrp="1"/>
          </p:cNvSpPr>
          <p:nvPr>
            <p:ph type="pic" sz="quarter" idx="22"/>
          </p:nvPr>
        </p:nvSpPr>
        <p:spPr>
          <a:xfrm>
            <a:off x="158816" y="1337135"/>
            <a:ext cx="2727318" cy="636820"/>
          </a:xfrm>
        </p:spPr>
        <p:txBody>
          <a:bodyPr tIns="0" rIns="0" bIns="0" anchor="ctr" anchorCtr="0"/>
          <a:lstStyle>
            <a:lvl1pPr marL="0" indent="0" algn="ctr">
              <a:buNone/>
              <a:defRPr sz="1600">
                <a:solidFill>
                  <a:schemeClr val="tx1"/>
                </a:solidFill>
              </a:defRPr>
            </a:lvl1pPr>
          </a:lstStyle>
          <a:p>
            <a:endParaRPr lang="en-US" dirty="0"/>
          </a:p>
        </p:txBody>
      </p:sp>
      <p:sp>
        <p:nvSpPr>
          <p:cNvPr id="18" name="Picture Placeholder 2">
            <a:extLst>
              <a:ext uri="{FF2B5EF4-FFF2-40B4-BE49-F238E27FC236}">
                <a16:creationId xmlns:a16="http://schemas.microsoft.com/office/drawing/2014/main" id="{62A82822-01BE-4B60-A2DC-4F8944715738}"/>
              </a:ext>
            </a:extLst>
          </p:cNvPr>
          <p:cNvSpPr>
            <a:spLocks noGrp="1"/>
          </p:cNvSpPr>
          <p:nvPr>
            <p:ph type="pic" sz="quarter" idx="31"/>
          </p:nvPr>
        </p:nvSpPr>
        <p:spPr>
          <a:xfrm>
            <a:off x="3209544"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C0505C07-347D-448D-BDBA-F9E6E37FA04D}"/>
              </a:ext>
            </a:extLst>
          </p:cNvPr>
          <p:cNvSpPr>
            <a:spLocks noGrp="1"/>
          </p:cNvSpPr>
          <p:nvPr>
            <p:ph type="pic" sz="quarter" idx="32"/>
          </p:nvPr>
        </p:nvSpPr>
        <p:spPr>
          <a:xfrm>
            <a:off x="6263642"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7F0ADCFA-0E37-4E72-A92B-802E2F76B9E9}"/>
              </a:ext>
            </a:extLst>
          </p:cNvPr>
          <p:cNvSpPr>
            <a:spLocks noGrp="1"/>
          </p:cNvSpPr>
          <p:nvPr>
            <p:ph type="pic" sz="quarter" idx="33"/>
          </p:nvPr>
        </p:nvSpPr>
        <p:spPr>
          <a:xfrm>
            <a:off x="3209544"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E9D2949D-45F2-4FC7-83B9-580E9D7DE668}"/>
              </a:ext>
            </a:extLst>
          </p:cNvPr>
          <p:cNvSpPr>
            <a:spLocks noGrp="1"/>
          </p:cNvSpPr>
          <p:nvPr>
            <p:ph type="pic" sz="quarter" idx="34"/>
          </p:nvPr>
        </p:nvSpPr>
        <p:spPr>
          <a:xfrm>
            <a:off x="161458" y="3158874"/>
            <a:ext cx="2727318" cy="636820"/>
          </a:xfrm>
        </p:spPr>
        <p:txBody>
          <a:bodyPr tIns="0" rIns="0" bIns="0" anchor="ctr" anchorCtr="0"/>
          <a:lstStyle>
            <a:lvl1pPr marL="0" indent="0" algn="ctr">
              <a:buNone/>
              <a:defRPr sz="1600">
                <a:solidFill>
                  <a:schemeClr val="tx1"/>
                </a:solidFill>
              </a:defRPr>
            </a:lvl1pPr>
          </a:lstStyle>
          <a:p>
            <a:r>
              <a:rPr lang="en-US" dirty="0"/>
              <a:t>Click icon to add picture</a:t>
            </a:r>
          </a:p>
        </p:txBody>
      </p:sp>
      <p:sp>
        <p:nvSpPr>
          <p:cNvPr id="22" name="Picture Placeholder 2">
            <a:extLst>
              <a:ext uri="{FF2B5EF4-FFF2-40B4-BE49-F238E27FC236}">
                <a16:creationId xmlns:a16="http://schemas.microsoft.com/office/drawing/2014/main" id="{EC0184F9-6484-45EA-8221-D2ADAA67BE1D}"/>
              </a:ext>
            </a:extLst>
          </p:cNvPr>
          <p:cNvSpPr>
            <a:spLocks noGrp="1"/>
          </p:cNvSpPr>
          <p:nvPr>
            <p:ph type="pic" sz="quarter" idx="35"/>
          </p:nvPr>
        </p:nvSpPr>
        <p:spPr>
          <a:xfrm>
            <a:off x="6263642"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1378343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18" name="Rectangle 17">
            <a:extLst>
              <a:ext uri="{FF2B5EF4-FFF2-40B4-BE49-F238E27FC236}">
                <a16:creationId xmlns:a16="http://schemas.microsoft.com/office/drawing/2014/main" id="{DA58602E-BBCB-48DF-99EE-078786C47972}"/>
              </a:ext>
            </a:extLst>
          </p:cNvPr>
          <p:cNvSpPr/>
          <p:nvPr userDrawn="1"/>
        </p:nvSpPr>
        <p:spPr bwMode="ltGray">
          <a:xfrm>
            <a:off x="0"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9" name="Rectangle 18">
            <a:extLst>
              <a:ext uri="{FF2B5EF4-FFF2-40B4-BE49-F238E27FC236}">
                <a16:creationId xmlns:a16="http://schemas.microsoft.com/office/drawing/2014/main" id="{48FB0C30-B683-45E3-850D-7BE22CE7C097}"/>
              </a:ext>
            </a:extLst>
          </p:cNvPr>
          <p:cNvSpPr/>
          <p:nvPr userDrawn="1"/>
        </p:nvSpPr>
        <p:spPr bwMode="ltGray">
          <a:xfrm>
            <a:off x="3654136"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0" name="Rectangle 19">
            <a:extLst>
              <a:ext uri="{FF2B5EF4-FFF2-40B4-BE49-F238E27FC236}">
                <a16:creationId xmlns:a16="http://schemas.microsoft.com/office/drawing/2014/main" id="{75E4872A-3124-4E10-BDD2-546F034FDA70}"/>
              </a:ext>
            </a:extLst>
          </p:cNvPr>
          <p:cNvSpPr/>
          <p:nvPr userDrawn="1"/>
        </p:nvSpPr>
        <p:spPr bwMode="ltGray">
          <a:xfrm>
            <a:off x="7302405" y="1118454"/>
            <a:ext cx="1838131"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1" name="Rectangle 20">
            <a:extLst>
              <a:ext uri="{FF2B5EF4-FFF2-40B4-BE49-F238E27FC236}">
                <a16:creationId xmlns:a16="http://schemas.microsoft.com/office/drawing/2014/main" id="{9ECCB1E9-0C00-40FF-A39C-E20EC0310787}"/>
              </a:ext>
            </a:extLst>
          </p:cNvPr>
          <p:cNvSpPr/>
          <p:nvPr userDrawn="1"/>
        </p:nvSpPr>
        <p:spPr bwMode="ltGray">
          <a:xfrm>
            <a:off x="1824062"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accent2"/>
              </a:solidFill>
              <a:latin typeface="+mn-lt"/>
            </a:endParaRPr>
          </a:p>
        </p:txBody>
      </p:sp>
      <p:sp>
        <p:nvSpPr>
          <p:cNvPr id="22" name="Rectangle 21">
            <a:extLst>
              <a:ext uri="{FF2B5EF4-FFF2-40B4-BE49-F238E27FC236}">
                <a16:creationId xmlns:a16="http://schemas.microsoft.com/office/drawing/2014/main" id="{C8A56E3E-3DF0-4903-B77C-E0E91E669682}"/>
              </a:ext>
            </a:extLst>
          </p:cNvPr>
          <p:cNvSpPr/>
          <p:nvPr userDrawn="1"/>
        </p:nvSpPr>
        <p:spPr bwMode="ltGray">
          <a:xfrm>
            <a:off x="5473605"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3" name="Rectangle 22">
            <a:extLst>
              <a:ext uri="{FF2B5EF4-FFF2-40B4-BE49-F238E27FC236}">
                <a16:creationId xmlns:a16="http://schemas.microsoft.com/office/drawing/2014/main" id="{9FF4093F-C7E2-4081-B7DE-F1C484860368}"/>
              </a:ext>
            </a:extLst>
          </p:cNvPr>
          <p:cNvSpPr/>
          <p:nvPr userDrawn="1"/>
        </p:nvSpPr>
        <p:spPr>
          <a:xfrm>
            <a:off x="7302405" y="2832953"/>
            <a:ext cx="1838131" cy="170963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tx1"/>
              </a:solidFill>
              <a:latin typeface="+mn-lt"/>
            </a:endParaRPr>
          </a:p>
        </p:txBody>
      </p:sp>
      <p:sp>
        <p:nvSpPr>
          <p:cNvPr id="24" name="Text Placeholder 9">
            <a:extLst>
              <a:ext uri="{FF2B5EF4-FFF2-40B4-BE49-F238E27FC236}">
                <a16:creationId xmlns:a16="http://schemas.microsoft.com/office/drawing/2014/main" id="{08689FF4-41FB-461B-8FAB-B51AC8F32950}"/>
              </a:ext>
            </a:extLst>
          </p:cNvPr>
          <p:cNvSpPr>
            <a:spLocks noGrp="1"/>
          </p:cNvSpPr>
          <p:nvPr>
            <p:ph type="body" sz="quarter" idx="13" hasCustomPrompt="1"/>
          </p:nvPr>
        </p:nvSpPr>
        <p:spPr>
          <a:xfrm>
            <a:off x="141567"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5" name="Text Placeholder 9">
            <a:extLst>
              <a:ext uri="{FF2B5EF4-FFF2-40B4-BE49-F238E27FC236}">
                <a16:creationId xmlns:a16="http://schemas.microsoft.com/office/drawing/2014/main" id="{7AF64701-46A3-4B5B-ADF5-4A9BB90BD649}"/>
              </a:ext>
            </a:extLst>
          </p:cNvPr>
          <p:cNvSpPr>
            <a:spLocks noGrp="1"/>
          </p:cNvSpPr>
          <p:nvPr>
            <p:ph type="body" sz="quarter" idx="14" hasCustomPrompt="1"/>
          </p:nvPr>
        </p:nvSpPr>
        <p:spPr>
          <a:xfrm>
            <a:off x="3800440"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6" name="Text Placeholder 9">
            <a:extLst>
              <a:ext uri="{FF2B5EF4-FFF2-40B4-BE49-F238E27FC236}">
                <a16:creationId xmlns:a16="http://schemas.microsoft.com/office/drawing/2014/main" id="{6AD7556A-C724-4F8E-9702-61BFD594B1E2}"/>
              </a:ext>
            </a:extLst>
          </p:cNvPr>
          <p:cNvSpPr>
            <a:spLocks noGrp="1"/>
          </p:cNvSpPr>
          <p:nvPr>
            <p:ph type="body" sz="quarter" idx="15" hasCustomPrompt="1"/>
          </p:nvPr>
        </p:nvSpPr>
        <p:spPr>
          <a:xfrm>
            <a:off x="7454805" y="1337561"/>
            <a:ext cx="1533331"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7" name="Text Placeholder 9">
            <a:extLst>
              <a:ext uri="{FF2B5EF4-FFF2-40B4-BE49-F238E27FC236}">
                <a16:creationId xmlns:a16="http://schemas.microsoft.com/office/drawing/2014/main" id="{58F8CE21-919F-4707-AD2C-7F48DB9ABA18}"/>
              </a:ext>
            </a:extLst>
          </p:cNvPr>
          <p:cNvSpPr>
            <a:spLocks noGrp="1"/>
          </p:cNvSpPr>
          <p:nvPr>
            <p:ph type="body" sz="quarter" idx="16" hasCustomPrompt="1"/>
          </p:nvPr>
        </p:nvSpPr>
        <p:spPr>
          <a:xfrm>
            <a:off x="1970366"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8" name="Text Placeholder 9">
            <a:extLst>
              <a:ext uri="{FF2B5EF4-FFF2-40B4-BE49-F238E27FC236}">
                <a16:creationId xmlns:a16="http://schemas.microsoft.com/office/drawing/2014/main" id="{DDE5E97C-30A6-4B33-B978-105A0EE9A169}"/>
              </a:ext>
            </a:extLst>
          </p:cNvPr>
          <p:cNvSpPr>
            <a:spLocks noGrp="1"/>
          </p:cNvSpPr>
          <p:nvPr>
            <p:ph type="body" sz="quarter" idx="17" hasCustomPrompt="1"/>
          </p:nvPr>
        </p:nvSpPr>
        <p:spPr>
          <a:xfrm>
            <a:off x="5624198"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9" name="Text Placeholder 9">
            <a:extLst>
              <a:ext uri="{FF2B5EF4-FFF2-40B4-BE49-F238E27FC236}">
                <a16:creationId xmlns:a16="http://schemas.microsoft.com/office/drawing/2014/main" id="{563923C1-A0D9-44C8-8F6F-32526E7F7A36}"/>
              </a:ext>
            </a:extLst>
          </p:cNvPr>
          <p:cNvSpPr>
            <a:spLocks noGrp="1"/>
          </p:cNvSpPr>
          <p:nvPr>
            <p:ph type="body" sz="quarter" idx="18" hasCustomPrompt="1"/>
          </p:nvPr>
        </p:nvSpPr>
        <p:spPr>
          <a:xfrm>
            <a:off x="1970366"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0" name="Text Placeholder 9">
            <a:extLst>
              <a:ext uri="{FF2B5EF4-FFF2-40B4-BE49-F238E27FC236}">
                <a16:creationId xmlns:a16="http://schemas.microsoft.com/office/drawing/2014/main" id="{D2D4CA5C-3495-4C2C-8E9A-16CFB3F6BC4D}"/>
              </a:ext>
            </a:extLst>
          </p:cNvPr>
          <p:cNvSpPr>
            <a:spLocks noGrp="1"/>
          </p:cNvSpPr>
          <p:nvPr>
            <p:ph type="body" sz="quarter" idx="19" hasCustomPrompt="1"/>
          </p:nvPr>
        </p:nvSpPr>
        <p:spPr>
          <a:xfrm>
            <a:off x="5624198"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1" name="Text Placeholder 9">
            <a:extLst>
              <a:ext uri="{FF2B5EF4-FFF2-40B4-BE49-F238E27FC236}">
                <a16:creationId xmlns:a16="http://schemas.microsoft.com/office/drawing/2014/main" id="{BB84D64E-61DA-4CC5-80B8-4648F13AFD4B}"/>
              </a:ext>
            </a:extLst>
          </p:cNvPr>
          <p:cNvSpPr>
            <a:spLocks noGrp="1"/>
          </p:cNvSpPr>
          <p:nvPr>
            <p:ph type="body" sz="quarter" idx="20" hasCustomPrompt="1"/>
          </p:nvPr>
        </p:nvSpPr>
        <p:spPr>
          <a:xfrm>
            <a:off x="3800440"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2" name="Text Placeholder 9">
            <a:extLst>
              <a:ext uri="{FF2B5EF4-FFF2-40B4-BE49-F238E27FC236}">
                <a16:creationId xmlns:a16="http://schemas.microsoft.com/office/drawing/2014/main" id="{3FBA56D4-C208-4129-948E-11AF074F4D76}"/>
              </a:ext>
            </a:extLst>
          </p:cNvPr>
          <p:cNvSpPr>
            <a:spLocks noGrp="1"/>
          </p:cNvSpPr>
          <p:nvPr>
            <p:ph type="body" sz="quarter" idx="21" hasCustomPrompt="1"/>
          </p:nvPr>
        </p:nvSpPr>
        <p:spPr>
          <a:xfrm>
            <a:off x="7454805" y="3090831"/>
            <a:ext cx="1533331"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3" name="Text Placeholder 9">
            <a:extLst>
              <a:ext uri="{FF2B5EF4-FFF2-40B4-BE49-F238E27FC236}">
                <a16:creationId xmlns:a16="http://schemas.microsoft.com/office/drawing/2014/main" id="{6907C351-9ABB-4D00-98D7-C8EEE45DEA13}"/>
              </a:ext>
            </a:extLst>
          </p:cNvPr>
          <p:cNvSpPr>
            <a:spLocks noGrp="1"/>
          </p:cNvSpPr>
          <p:nvPr>
            <p:ph type="body" sz="quarter" idx="22" hasCustomPrompt="1"/>
          </p:nvPr>
        </p:nvSpPr>
        <p:spPr>
          <a:xfrm>
            <a:off x="141567"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Tree>
    <p:extLst>
      <p:ext uri="{BB962C8B-B14F-4D97-AF65-F5344CB8AC3E}">
        <p14:creationId xmlns:p14="http://schemas.microsoft.com/office/powerpoint/2010/main" val="1438107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B58D3A2F-91E7-466F-B735-D49123052215}"/>
              </a:ext>
            </a:extLst>
          </p:cNvPr>
          <p:cNvSpPr/>
          <p:nvPr userDrawn="1"/>
        </p:nvSpPr>
        <p:spPr bwMode="ltGray">
          <a:xfrm>
            <a:off x="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95CA128E-575E-4E48-A2BD-A2D6837FFE9C}"/>
              </a:ext>
            </a:extLst>
          </p:cNvPr>
          <p:cNvSpPr/>
          <p:nvPr userDrawn="1"/>
        </p:nvSpPr>
        <p:spPr bwMode="ltGray">
          <a:xfrm>
            <a:off x="36576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57391657-195D-46FE-80AB-C9D04B47D1BF}"/>
              </a:ext>
            </a:extLst>
          </p:cNvPr>
          <p:cNvSpPr/>
          <p:nvPr userDrawn="1"/>
        </p:nvSpPr>
        <p:spPr bwMode="ltGray">
          <a:xfrm>
            <a:off x="73152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Rectangle 10">
            <a:extLst>
              <a:ext uri="{FF2B5EF4-FFF2-40B4-BE49-F238E27FC236}">
                <a16:creationId xmlns:a16="http://schemas.microsoft.com/office/drawing/2014/main" id="{E67665E5-8F06-4576-A118-058A30607939}"/>
              </a:ext>
            </a:extLst>
          </p:cNvPr>
          <p:cNvSpPr/>
          <p:nvPr userDrawn="1"/>
        </p:nvSpPr>
        <p:spPr bwMode="ltGray">
          <a:xfrm>
            <a:off x="0" y="3222038"/>
            <a:ext cx="9144000" cy="1424022"/>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2" name="Text Placeholder 9">
            <a:extLst>
              <a:ext uri="{FF2B5EF4-FFF2-40B4-BE49-F238E27FC236}">
                <a16:creationId xmlns:a16="http://schemas.microsoft.com/office/drawing/2014/main" id="{BED8F16E-47DB-4062-BC8A-FC8460EC2E52}"/>
              </a:ext>
            </a:extLst>
          </p:cNvPr>
          <p:cNvSpPr>
            <a:spLocks noGrp="1"/>
          </p:cNvSpPr>
          <p:nvPr>
            <p:ph type="body" sz="quarter" idx="13" hasCustomPrompt="1"/>
          </p:nvPr>
        </p:nvSpPr>
        <p:spPr>
          <a:xfrm>
            <a:off x="1463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3" name="Text Placeholder 9">
            <a:extLst>
              <a:ext uri="{FF2B5EF4-FFF2-40B4-BE49-F238E27FC236}">
                <a16:creationId xmlns:a16="http://schemas.microsoft.com/office/drawing/2014/main" id="{7C353966-E92D-4F39-A274-65656295D04C}"/>
              </a:ext>
            </a:extLst>
          </p:cNvPr>
          <p:cNvSpPr>
            <a:spLocks noGrp="1"/>
          </p:cNvSpPr>
          <p:nvPr>
            <p:ph type="body" sz="quarter" idx="14" hasCustomPrompt="1"/>
          </p:nvPr>
        </p:nvSpPr>
        <p:spPr>
          <a:xfrm>
            <a:off x="38039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4" name="Text Placeholder 9">
            <a:extLst>
              <a:ext uri="{FF2B5EF4-FFF2-40B4-BE49-F238E27FC236}">
                <a16:creationId xmlns:a16="http://schemas.microsoft.com/office/drawing/2014/main" id="{9E2B2D0B-832D-4E0E-A99F-ABB44684334F}"/>
              </a:ext>
            </a:extLst>
          </p:cNvPr>
          <p:cNvSpPr>
            <a:spLocks noGrp="1"/>
          </p:cNvSpPr>
          <p:nvPr>
            <p:ph type="body" sz="quarter" idx="15" hasCustomPrompt="1"/>
          </p:nvPr>
        </p:nvSpPr>
        <p:spPr>
          <a:xfrm>
            <a:off x="74615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5" name="Text Placeholder 9">
            <a:extLst>
              <a:ext uri="{FF2B5EF4-FFF2-40B4-BE49-F238E27FC236}">
                <a16:creationId xmlns:a16="http://schemas.microsoft.com/office/drawing/2014/main" id="{2A90B2AC-615F-4025-BC55-96931C68AABF}"/>
              </a:ext>
            </a:extLst>
          </p:cNvPr>
          <p:cNvSpPr>
            <a:spLocks noGrp="1"/>
          </p:cNvSpPr>
          <p:nvPr>
            <p:ph type="body" sz="quarter" idx="18" hasCustomPrompt="1"/>
          </p:nvPr>
        </p:nvSpPr>
        <p:spPr>
          <a:xfrm>
            <a:off x="19751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6" name="Text Placeholder 9">
            <a:extLst>
              <a:ext uri="{FF2B5EF4-FFF2-40B4-BE49-F238E27FC236}">
                <a16:creationId xmlns:a16="http://schemas.microsoft.com/office/drawing/2014/main" id="{A5F97208-2C9C-4CCE-ABFF-912655E3EB53}"/>
              </a:ext>
            </a:extLst>
          </p:cNvPr>
          <p:cNvSpPr>
            <a:spLocks noGrp="1"/>
          </p:cNvSpPr>
          <p:nvPr>
            <p:ph type="body" sz="quarter" idx="19" hasCustomPrompt="1"/>
          </p:nvPr>
        </p:nvSpPr>
        <p:spPr>
          <a:xfrm>
            <a:off x="56327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7" name="Text Placeholder 9">
            <a:extLst>
              <a:ext uri="{FF2B5EF4-FFF2-40B4-BE49-F238E27FC236}">
                <a16:creationId xmlns:a16="http://schemas.microsoft.com/office/drawing/2014/main" id="{4BC22221-E09A-4164-8C8E-FA38BBE6CBD1}"/>
              </a:ext>
            </a:extLst>
          </p:cNvPr>
          <p:cNvSpPr>
            <a:spLocks noGrp="1"/>
          </p:cNvSpPr>
          <p:nvPr>
            <p:ph type="body" sz="quarter" idx="20" hasCustomPrompt="1"/>
          </p:nvPr>
        </p:nvSpPr>
        <p:spPr>
          <a:xfrm>
            <a:off x="410766" y="3324542"/>
            <a:ext cx="8322468" cy="1180908"/>
          </a:xfrm>
        </p:spPr>
        <p:txBody>
          <a:bodyPr tIns="0" rIns="0" bIns="0" anchor="ctr" anchorCtr="0">
            <a:noAutofit/>
          </a:bodyPr>
          <a:lstStyle>
            <a:lvl1pPr marL="0" indent="0" algn="ctr">
              <a:buNone/>
              <a:defRPr sz="1600" b="0" i="0">
                <a:solidFill>
                  <a:schemeClr val="bg1"/>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Tree>
    <p:extLst>
      <p:ext uri="{BB962C8B-B14F-4D97-AF65-F5344CB8AC3E}">
        <p14:creationId xmlns:p14="http://schemas.microsoft.com/office/powerpoint/2010/main" val="20135518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2F0880C9-185E-4D88-A88F-175FF8B7B830}"/>
              </a:ext>
            </a:extLst>
          </p:cNvPr>
          <p:cNvSpPr/>
          <p:nvPr userDrawn="1"/>
        </p:nvSpPr>
        <p:spPr bwMode="ltGray">
          <a:xfrm>
            <a:off x="-8819"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37626813-6429-405A-94A1-86E5569A2C80}"/>
              </a:ext>
            </a:extLst>
          </p:cNvPr>
          <p:cNvSpPr/>
          <p:nvPr userDrawn="1"/>
        </p:nvSpPr>
        <p:spPr bwMode="ltGray">
          <a:xfrm>
            <a:off x="4563181"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Text Placeholder 3">
            <a:extLst>
              <a:ext uri="{FF2B5EF4-FFF2-40B4-BE49-F238E27FC236}">
                <a16:creationId xmlns:a16="http://schemas.microsoft.com/office/drawing/2014/main" id="{8D0EE129-9A79-4713-843A-E53E070DB74C}"/>
              </a:ext>
            </a:extLst>
          </p:cNvPr>
          <p:cNvSpPr>
            <a:spLocks noGrp="1"/>
          </p:cNvSpPr>
          <p:nvPr>
            <p:ph type="body" sz="quarter" idx="15" hasCustomPrompt="1"/>
          </p:nvPr>
        </p:nvSpPr>
        <p:spPr>
          <a:xfrm>
            <a:off x="169679" y="3069903"/>
            <a:ext cx="1920240" cy="1396462"/>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1" name="Text Placeholder 3">
            <a:extLst>
              <a:ext uri="{FF2B5EF4-FFF2-40B4-BE49-F238E27FC236}">
                <a16:creationId xmlns:a16="http://schemas.microsoft.com/office/drawing/2014/main" id="{FE4881F3-5AA1-464E-9135-190BFCA8ECB4}"/>
              </a:ext>
            </a:extLst>
          </p:cNvPr>
          <p:cNvSpPr>
            <a:spLocks noGrp="1"/>
          </p:cNvSpPr>
          <p:nvPr>
            <p:ph type="body" sz="quarter" idx="17" hasCustomPrompt="1"/>
          </p:nvPr>
        </p:nvSpPr>
        <p:spPr>
          <a:xfrm>
            <a:off x="2455038"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2" name="Text Placeholder 3">
            <a:extLst>
              <a:ext uri="{FF2B5EF4-FFF2-40B4-BE49-F238E27FC236}">
                <a16:creationId xmlns:a16="http://schemas.microsoft.com/office/drawing/2014/main" id="{7C2D9B90-B133-4CF7-A1CA-DBA3B58DD63F}"/>
              </a:ext>
            </a:extLst>
          </p:cNvPr>
          <p:cNvSpPr>
            <a:spLocks noGrp="1"/>
          </p:cNvSpPr>
          <p:nvPr>
            <p:ph type="body" sz="quarter" idx="19" hasCustomPrompt="1"/>
          </p:nvPr>
        </p:nvSpPr>
        <p:spPr>
          <a:xfrm>
            <a:off x="4742187"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3" name="Text Placeholder 3">
            <a:extLst>
              <a:ext uri="{FF2B5EF4-FFF2-40B4-BE49-F238E27FC236}">
                <a16:creationId xmlns:a16="http://schemas.microsoft.com/office/drawing/2014/main" id="{0AF9E015-A047-4E97-895B-6CCED96E5E12}"/>
              </a:ext>
            </a:extLst>
          </p:cNvPr>
          <p:cNvSpPr>
            <a:spLocks noGrp="1"/>
          </p:cNvSpPr>
          <p:nvPr>
            <p:ph type="body" sz="quarter" idx="21" hasCustomPrompt="1"/>
          </p:nvPr>
        </p:nvSpPr>
        <p:spPr>
          <a:xfrm>
            <a:off x="7041342"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4" name="Picture Placeholder 2">
            <a:extLst>
              <a:ext uri="{FF2B5EF4-FFF2-40B4-BE49-F238E27FC236}">
                <a16:creationId xmlns:a16="http://schemas.microsoft.com/office/drawing/2014/main" id="{4AA6A48B-C5B1-4E36-AFB6-7061A556D3F1}"/>
              </a:ext>
            </a:extLst>
          </p:cNvPr>
          <p:cNvSpPr>
            <a:spLocks noGrp="1"/>
          </p:cNvSpPr>
          <p:nvPr>
            <p:ph type="pic" sz="quarter" idx="22"/>
          </p:nvPr>
        </p:nvSpPr>
        <p:spPr>
          <a:xfrm>
            <a:off x="256547"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5" name="Picture Placeholder 2">
            <a:extLst>
              <a:ext uri="{FF2B5EF4-FFF2-40B4-BE49-F238E27FC236}">
                <a16:creationId xmlns:a16="http://schemas.microsoft.com/office/drawing/2014/main" id="{83E92271-CB0B-468E-9088-18E21447C7CF}"/>
              </a:ext>
            </a:extLst>
          </p:cNvPr>
          <p:cNvSpPr>
            <a:spLocks noGrp="1"/>
          </p:cNvSpPr>
          <p:nvPr>
            <p:ph type="pic" sz="quarter" idx="23"/>
          </p:nvPr>
        </p:nvSpPr>
        <p:spPr>
          <a:xfrm>
            <a:off x="2541906"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6" name="Picture Placeholder 2">
            <a:extLst>
              <a:ext uri="{FF2B5EF4-FFF2-40B4-BE49-F238E27FC236}">
                <a16:creationId xmlns:a16="http://schemas.microsoft.com/office/drawing/2014/main" id="{9C11136D-2DCA-404D-91F0-16836EF0E838}"/>
              </a:ext>
            </a:extLst>
          </p:cNvPr>
          <p:cNvSpPr>
            <a:spLocks noGrp="1"/>
          </p:cNvSpPr>
          <p:nvPr>
            <p:ph type="pic" sz="quarter" idx="24"/>
          </p:nvPr>
        </p:nvSpPr>
        <p:spPr>
          <a:xfrm>
            <a:off x="4829055" y="1399726"/>
            <a:ext cx="1746504" cy="1417358"/>
          </a:xfrm>
        </p:spPr>
        <p:txBody>
          <a:bodyPr tIns="0" rIns="0" bIns="0" anchor="ctr" anchorCtr="0"/>
          <a:lstStyle>
            <a:lvl1pPr marL="0" indent="0" algn="ctr">
              <a:buNone/>
              <a:defRPr sz="1600">
                <a:latin typeface="+mj-lt"/>
              </a:defRPr>
            </a:lvl1pPr>
          </a:lstStyle>
          <a:p>
            <a:r>
              <a:rPr lang="en-US"/>
              <a:t>Click icon to add picture</a:t>
            </a:r>
          </a:p>
        </p:txBody>
      </p:sp>
      <p:sp>
        <p:nvSpPr>
          <p:cNvPr id="17" name="Picture Placeholder 2">
            <a:extLst>
              <a:ext uri="{FF2B5EF4-FFF2-40B4-BE49-F238E27FC236}">
                <a16:creationId xmlns:a16="http://schemas.microsoft.com/office/drawing/2014/main" id="{D364EF4C-7849-406B-AE4C-BFEA899B362C}"/>
              </a:ext>
            </a:extLst>
          </p:cNvPr>
          <p:cNvSpPr>
            <a:spLocks noGrp="1"/>
          </p:cNvSpPr>
          <p:nvPr>
            <p:ph type="pic" sz="quarter" idx="25"/>
          </p:nvPr>
        </p:nvSpPr>
        <p:spPr>
          <a:xfrm>
            <a:off x="7128210"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Tree>
    <p:extLst>
      <p:ext uri="{BB962C8B-B14F-4D97-AF65-F5344CB8AC3E}">
        <p14:creationId xmlns:p14="http://schemas.microsoft.com/office/powerpoint/2010/main" val="3566870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tx2"/>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tx2"/>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31FBB60A-F2DC-403D-B03B-6D948F87C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3069" y="285938"/>
            <a:ext cx="1055460" cy="469094"/>
          </a:xfrm>
          <a:prstGeom prst="rect">
            <a:avLst/>
          </a:prstGeom>
        </p:spPr>
      </p:pic>
    </p:spTree>
    <p:extLst>
      <p:ext uri="{BB962C8B-B14F-4D97-AF65-F5344CB8AC3E}">
        <p14:creationId xmlns:p14="http://schemas.microsoft.com/office/powerpoint/2010/main" val="1396848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4760101"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374774"/>
            <a:ext cx="4760102" cy="3250805"/>
          </a:xfrm>
        </p:spPr>
        <p:txBody>
          <a:bodyPr/>
          <a:lstStyle/>
          <a:p>
            <a:pPr lvl="0"/>
            <a:r>
              <a:rPr lang="en-US"/>
              <a:t>Edit Master text styles</a:t>
            </a:r>
          </a:p>
          <a:p>
            <a:pPr lvl="1"/>
            <a:r>
              <a:rPr lang="en-US"/>
              <a:t>Second level</a:t>
            </a:r>
          </a:p>
          <a:p>
            <a:pPr lvl="2"/>
            <a:r>
              <a:rPr lang="en-US"/>
              <a:t>Third level</a:t>
            </a:r>
          </a:p>
        </p:txBody>
      </p:sp>
      <p:sp>
        <p:nvSpPr>
          <p:cNvPr id="8" name="Picture Placeholder 6">
            <a:extLst>
              <a:ext uri="{FF2B5EF4-FFF2-40B4-BE49-F238E27FC236}">
                <a16:creationId xmlns:a16="http://schemas.microsoft.com/office/drawing/2014/main" id="{A5E010C8-FB5F-4115-A26C-9592F8820FF6}"/>
              </a:ext>
            </a:extLst>
          </p:cNvPr>
          <p:cNvSpPr>
            <a:spLocks noGrp="1"/>
          </p:cNvSpPr>
          <p:nvPr>
            <p:ph type="pic" sz="quarter" idx="13"/>
          </p:nvPr>
        </p:nvSpPr>
        <p:spPr>
          <a:xfrm>
            <a:off x="5303074" y="0"/>
            <a:ext cx="3840926" cy="4625579"/>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640288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487789"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78063"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EF6E67C5-207D-4A0A-A588-7ED021879BF8}"/>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FFC9FDF1-6E7C-490E-B165-CE74CCAD556F}"/>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C2F9E074-F63D-426A-A5C8-DCCE4291BAC5}"/>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9DB5C4F-788A-4FC8-BFD1-E7FEE2F60218}"/>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2B84CB88-062F-4613-B126-B1C3EA4881E8}"/>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B31B8254-C935-468B-978C-41D22DA8CFC5}"/>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0601D483-F612-4AB0-9084-7FDB5568409C}"/>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0D8401AB-1D65-486C-8719-E4446C4E46A6}"/>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ADECEB99-B15A-4978-83AD-263017B5F17F}"/>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249066F9-BFFC-4273-B66A-6D43D1DC6613}"/>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DD1CB3CD-0592-471B-A215-991FA1730640}"/>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94FD97D9-8F3D-43C4-9569-F30004373AB5}"/>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06A5C97B-0F4F-4713-B447-A93D5FA8F910}"/>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DEE2E46B-63B2-44F3-816D-8507117933B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91AA136C-4BD7-4EA2-BD6C-784B54A6982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880DE56F-F1AF-4D36-B396-06035A1BE01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4988FBAE-46EC-4B9E-93D7-214BD3DCFD8A}"/>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197685E8-7CF1-4373-A81B-AFE1B8DA386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351EC3A1-B7E4-4552-B61A-1473FCC90E4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661AC816-2296-40C9-A25C-B1BEFE61ACAC}"/>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46F29B81-FB29-4C2F-91BC-A295FECE0DAC}"/>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290C135C-B9D0-4415-BAB5-F12F8FD6155A}"/>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429A1CC3-6587-4A2B-AEB1-2BC35DF02329}"/>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1F760E5D-3369-4757-8B2E-D6F346D2BEE2}"/>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699FCCAB-F287-4E3E-83C9-009215A4A3B6}"/>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280A20CA-7B66-42A9-AD13-D38874CF94F6}"/>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9C216AE3-F552-4364-BF9E-C09495D34733}"/>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5AB55B02-60BB-4454-9000-223DAA7EF206}"/>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97BBF5A9-38D1-401C-8AE4-81F93C2ABFB0}"/>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C7C42263-A9D0-4A7B-A353-BE068384C756}"/>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188316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499420"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89661"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A0B37D58-5B51-425A-BF68-D255ED0DBDF3}"/>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E8F9A057-180A-40E9-8E05-B90FEDEF5223}"/>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0662CC14-53F3-4CB4-AD29-DDDFA8A09E5F}"/>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4961982-5118-4F0E-ADCC-B28CFF2D19CA}"/>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D62F9C2A-CE97-4FD1-9434-6BB4C498B010}"/>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C449D64C-DD1B-4971-9128-876E7B5B1B79}"/>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79519FD3-EF58-41B2-9CE3-019F0D2217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5E882684-2DE3-4911-8AD7-CB70AADC6A14}"/>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56907144-ED6A-420E-9C65-7C651E4CE586}"/>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CE700931-039B-4EE8-B5C7-9384120317F4}"/>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6DFDE3AE-A2A7-4F09-B762-9580DDE7D0BD}"/>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628887F6-BE83-4F5E-AEB8-7D3023EC95A7}"/>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AA8EEC65-3940-4DAA-9294-F8A45E8B1BBC}"/>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7D1AEB6F-9324-4665-BFBE-ED12F918E64E}"/>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656CBBB7-D0EA-4ABE-84F9-2F9149846D7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1AED02E3-DD77-4F1A-8FFD-54B143BDD27E}"/>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818BE702-4080-4EA3-9A50-B1437C165608}"/>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73FE312A-A7FC-44BE-895D-4F64512F60F0}"/>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89FA5CF2-F9E5-4364-AC24-819CD7F5121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BFE21DBC-953B-45F5-BBA8-AA0BD233184F}"/>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5D5E1193-0011-4885-8E0E-80D692A99D5D}"/>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CC07D258-31B6-4033-A4C7-CEF3E449A4E8}"/>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FCAA5156-86D7-484B-BA60-6FF12522FBB3}"/>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B19BF702-BF15-45D8-872C-F1C0AE11C089}"/>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DDA1EAA4-CC5C-48D2-8ABD-E74BB7CDBB14}"/>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BA17427E-9906-437D-9F24-9E523C955E73}"/>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54347A83-6763-4438-B9A0-205DB0E532EE}"/>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0DF1D394-6AE4-4EC0-9B21-4B05241E0C42}"/>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B70D8AC7-1FC5-4FE7-A362-48F1E1D7E618}"/>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1DF1D02E-FED7-46F9-9334-D8DD54766524}"/>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983962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with subtitle and content Layout">
    <p:spTree>
      <p:nvGrpSpPr>
        <p:cNvPr id="1" name=""/>
        <p:cNvGrpSpPr/>
        <p:nvPr/>
      </p:nvGrpSpPr>
      <p:grpSpPr>
        <a:xfrm>
          <a:off x="0" y="0"/>
          <a:ext cx="0" cy="0"/>
          <a:chOff x="0" y="0"/>
          <a:chExt cx="0" cy="0"/>
        </a:xfrm>
      </p:grpSpPr>
      <p:sp>
        <p:nvSpPr>
          <p:cNvPr id="99" name="Прямоугольник 21">
            <a:extLst>
              <a:ext uri="{FF2B5EF4-FFF2-40B4-BE49-F238E27FC236}">
                <a16:creationId xmlns:a16="http://schemas.microsoft.com/office/drawing/2014/main" id="{E32DE6B7-4D1A-4AE7-8EE0-654DE087BF65}"/>
              </a:ext>
            </a:extLst>
          </p:cNvPr>
          <p:cNvSpPr/>
          <p:nvPr userDrawn="1"/>
        </p:nvSpPr>
        <p:spPr>
          <a:xfrm>
            <a:off x="0" y="1270546"/>
            <a:ext cx="9144000" cy="3407194"/>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solidFill>
                <a:schemeClr val="bg1"/>
              </a:solidFill>
            </a:endParaRPr>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69739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B3DE99BA-2555-4ED3-A990-CFEFFA9A7B77}"/>
              </a:ext>
            </a:extLst>
          </p:cNvPr>
          <p:cNvSpPr/>
          <p:nvPr userDrawn="1"/>
        </p:nvSpPr>
        <p:spPr>
          <a:xfrm>
            <a:off x="0" y="1270546"/>
            <a:ext cx="9144000" cy="34071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03026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213218"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04257" cy="2731928"/>
          </a:xfrm>
        </p:spPr>
        <p:txBody>
          <a:bodyPr/>
          <a:lstStyle/>
          <a:p>
            <a:pPr lvl="0"/>
            <a:r>
              <a:rPr lang="en-US"/>
              <a:t>Edit Master text styles</a:t>
            </a:r>
          </a:p>
          <a:p>
            <a:pPr lvl="1"/>
            <a:r>
              <a:rPr lang="en-US"/>
              <a:t>Second level</a:t>
            </a:r>
          </a:p>
          <a:p>
            <a:pPr lvl="2"/>
            <a:r>
              <a:rPr lang="en-US"/>
              <a:t>Third level</a:t>
            </a:r>
          </a:p>
        </p:txBody>
      </p:sp>
      <p:grpSp>
        <p:nvGrpSpPr>
          <p:cNvPr id="52" name="Группа 113">
            <a:extLst>
              <a:ext uri="{FF2B5EF4-FFF2-40B4-BE49-F238E27FC236}">
                <a16:creationId xmlns:a16="http://schemas.microsoft.com/office/drawing/2014/main" id="{C4912257-2FF5-4D3C-9F13-AD19C842C63E}"/>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53" name="Freeform 34">
              <a:extLst>
                <a:ext uri="{FF2B5EF4-FFF2-40B4-BE49-F238E27FC236}">
                  <a16:creationId xmlns:a16="http://schemas.microsoft.com/office/drawing/2014/main" id="{C5BD4CFF-37C1-481B-A120-85960087808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Freeform 35">
              <a:extLst>
                <a:ext uri="{FF2B5EF4-FFF2-40B4-BE49-F238E27FC236}">
                  <a16:creationId xmlns:a16="http://schemas.microsoft.com/office/drawing/2014/main" id="{6CE0A69A-8871-46D7-AEEE-E98D29A6050B}"/>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Freeform 36">
              <a:extLst>
                <a:ext uri="{FF2B5EF4-FFF2-40B4-BE49-F238E27FC236}">
                  <a16:creationId xmlns:a16="http://schemas.microsoft.com/office/drawing/2014/main" id="{2D72861E-7C7A-4DDA-BC13-1C1488D777B7}"/>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Freeform 37">
              <a:extLst>
                <a:ext uri="{FF2B5EF4-FFF2-40B4-BE49-F238E27FC236}">
                  <a16:creationId xmlns:a16="http://schemas.microsoft.com/office/drawing/2014/main" id="{1AD0090A-182B-4C76-9FD2-74195ED2BF15}"/>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Freeform 38">
              <a:extLst>
                <a:ext uri="{FF2B5EF4-FFF2-40B4-BE49-F238E27FC236}">
                  <a16:creationId xmlns:a16="http://schemas.microsoft.com/office/drawing/2014/main" id="{BC2E1EF4-85B1-4761-B5C9-7D02E138CA97}"/>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39">
              <a:extLst>
                <a:ext uri="{FF2B5EF4-FFF2-40B4-BE49-F238E27FC236}">
                  <a16:creationId xmlns:a16="http://schemas.microsoft.com/office/drawing/2014/main" id="{0665C39F-9BFC-4DAC-85E4-C6B14B37F53A}"/>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Oval 40">
              <a:extLst>
                <a:ext uri="{FF2B5EF4-FFF2-40B4-BE49-F238E27FC236}">
                  <a16:creationId xmlns:a16="http://schemas.microsoft.com/office/drawing/2014/main" id="{304B3003-459F-40E4-8A92-4CDBC7325C4A}"/>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Oval 41">
              <a:extLst>
                <a:ext uri="{FF2B5EF4-FFF2-40B4-BE49-F238E27FC236}">
                  <a16:creationId xmlns:a16="http://schemas.microsoft.com/office/drawing/2014/main" id="{7E20D0EC-D916-4C39-82B9-9687B6D8DD19}"/>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Rectangle 42">
              <a:extLst>
                <a:ext uri="{FF2B5EF4-FFF2-40B4-BE49-F238E27FC236}">
                  <a16:creationId xmlns:a16="http://schemas.microsoft.com/office/drawing/2014/main" id="{E66642F0-CFFF-412D-ABE6-901A008D3B6C}"/>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43">
              <a:extLst>
                <a:ext uri="{FF2B5EF4-FFF2-40B4-BE49-F238E27FC236}">
                  <a16:creationId xmlns:a16="http://schemas.microsoft.com/office/drawing/2014/main" id="{410762F2-33DD-4B4B-B6A2-8153B1C6582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44">
              <a:extLst>
                <a:ext uri="{FF2B5EF4-FFF2-40B4-BE49-F238E27FC236}">
                  <a16:creationId xmlns:a16="http://schemas.microsoft.com/office/drawing/2014/main" id="{CAFB2F98-D4D1-4F98-87CC-B291213FA6A6}"/>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4" name="Рисунок 21">
            <a:extLst>
              <a:ext uri="{FF2B5EF4-FFF2-40B4-BE49-F238E27FC236}">
                <a16:creationId xmlns:a16="http://schemas.microsoft.com/office/drawing/2014/main" id="{92638155-1F68-4422-A43E-8C234CAF062C}"/>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35804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240743"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31705" cy="2731928"/>
          </a:xfrm>
        </p:spPr>
        <p:txBody>
          <a:bodyPr/>
          <a:lstStyle/>
          <a:p>
            <a:pPr lvl="0"/>
            <a:r>
              <a:rPr lang="en-US" dirty="0"/>
              <a:t>Edit Master text styles</a:t>
            </a:r>
          </a:p>
          <a:p>
            <a:pPr lvl="1"/>
            <a:r>
              <a:rPr lang="en-US" dirty="0"/>
              <a:t>Second level</a:t>
            </a:r>
          </a:p>
          <a:p>
            <a:pPr lvl="2"/>
            <a:r>
              <a:rPr lang="en-US" dirty="0"/>
              <a:t>Third level</a:t>
            </a:r>
          </a:p>
        </p:txBody>
      </p:sp>
      <p:sp>
        <p:nvSpPr>
          <p:cNvPr id="19" name="Slide Number Placeholder 3">
            <a:extLst>
              <a:ext uri="{FF2B5EF4-FFF2-40B4-BE49-F238E27FC236}">
                <a16:creationId xmlns:a16="http://schemas.microsoft.com/office/drawing/2014/main" id="{4717F0CA-0CA4-48ED-95AB-6C85B1C29D96}"/>
              </a:ext>
            </a:extLst>
          </p:cNvPr>
          <p:cNvSpPr txBox="1">
            <a:spLocks/>
          </p:cNvSpPr>
          <p:nvPr userDrawn="1"/>
        </p:nvSpPr>
        <p:spPr>
          <a:xfrm>
            <a:off x="8288339" y="4877568"/>
            <a:ext cx="468000" cy="135000"/>
          </a:xfrm>
          <a:prstGeom prst="rect">
            <a:avLst/>
          </a:prstGeom>
        </p:spPr>
        <p:txBody>
          <a:bodyPr vert="horz" lIns="0" tIns="0" rIns="0" bIns="0" rtlCol="0" anchor="ctr"/>
          <a:lstStyle>
            <a:defPPr>
              <a:defRPr lang="fi-FI"/>
            </a:defPPr>
            <a:lvl1pPr marL="0" algn="r" defTabSz="914400" rtl="0" eaLnBrk="1" latinLnBrk="0" hangingPunct="1">
              <a:defRPr sz="9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0C2248-B95D-984B-A0F4-42B9A4652AA7}" type="slidenum">
              <a:rPr lang="en-US" smtClean="0"/>
              <a:pPr/>
              <a:t>‹#›</a:t>
            </a:fld>
            <a:endParaRPr lang="en-US" dirty="0"/>
          </a:p>
        </p:txBody>
      </p:sp>
      <p:grpSp>
        <p:nvGrpSpPr>
          <p:cNvPr id="20" name="Группа 113">
            <a:extLst>
              <a:ext uri="{FF2B5EF4-FFF2-40B4-BE49-F238E27FC236}">
                <a16:creationId xmlns:a16="http://schemas.microsoft.com/office/drawing/2014/main" id="{50927432-459C-4785-B31A-5AF87FD59B9D}"/>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21" name="Freeform 34">
              <a:extLst>
                <a:ext uri="{FF2B5EF4-FFF2-40B4-BE49-F238E27FC236}">
                  <a16:creationId xmlns:a16="http://schemas.microsoft.com/office/drawing/2014/main" id="{090B1CC6-AD2E-4612-852C-414F483A8F4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35">
              <a:extLst>
                <a:ext uri="{FF2B5EF4-FFF2-40B4-BE49-F238E27FC236}">
                  <a16:creationId xmlns:a16="http://schemas.microsoft.com/office/drawing/2014/main" id="{9A7A093F-24AA-4A41-9BDC-69EBB5A9A431}"/>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Freeform 36">
              <a:extLst>
                <a:ext uri="{FF2B5EF4-FFF2-40B4-BE49-F238E27FC236}">
                  <a16:creationId xmlns:a16="http://schemas.microsoft.com/office/drawing/2014/main" id="{A9257347-C487-4B14-982E-2135187299F6}"/>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Freeform 37">
              <a:extLst>
                <a:ext uri="{FF2B5EF4-FFF2-40B4-BE49-F238E27FC236}">
                  <a16:creationId xmlns:a16="http://schemas.microsoft.com/office/drawing/2014/main" id="{94FBC209-2626-43BA-823C-21128F9CAE99}"/>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Freeform 38">
              <a:extLst>
                <a:ext uri="{FF2B5EF4-FFF2-40B4-BE49-F238E27FC236}">
                  <a16:creationId xmlns:a16="http://schemas.microsoft.com/office/drawing/2014/main" id="{10CA9DCE-D6DE-496E-8773-F65E55608CCE}"/>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39">
              <a:extLst>
                <a:ext uri="{FF2B5EF4-FFF2-40B4-BE49-F238E27FC236}">
                  <a16:creationId xmlns:a16="http://schemas.microsoft.com/office/drawing/2014/main" id="{179D0CAA-0E31-441D-A99F-43D239106024}"/>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40">
              <a:extLst>
                <a:ext uri="{FF2B5EF4-FFF2-40B4-BE49-F238E27FC236}">
                  <a16:creationId xmlns:a16="http://schemas.microsoft.com/office/drawing/2014/main" id="{E5BAA248-1839-45B1-BCBE-6A43C98A66EB}"/>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41">
              <a:extLst>
                <a:ext uri="{FF2B5EF4-FFF2-40B4-BE49-F238E27FC236}">
                  <a16:creationId xmlns:a16="http://schemas.microsoft.com/office/drawing/2014/main" id="{537DD22D-C48E-4BB7-8179-FD6AEDCBE54C}"/>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Rectangle 42">
              <a:extLst>
                <a:ext uri="{FF2B5EF4-FFF2-40B4-BE49-F238E27FC236}">
                  <a16:creationId xmlns:a16="http://schemas.microsoft.com/office/drawing/2014/main" id="{4C71C59F-7A18-4856-8936-44ED00AA5D3E}"/>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43">
              <a:extLst>
                <a:ext uri="{FF2B5EF4-FFF2-40B4-BE49-F238E27FC236}">
                  <a16:creationId xmlns:a16="http://schemas.microsoft.com/office/drawing/2014/main" id="{BC831EBA-5DC6-46F7-ADC2-D9F581E4DFC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44">
              <a:extLst>
                <a:ext uri="{FF2B5EF4-FFF2-40B4-BE49-F238E27FC236}">
                  <a16:creationId xmlns:a16="http://schemas.microsoft.com/office/drawing/2014/main" id="{8ED660A7-2F40-434B-AB9D-5C933FD87214}"/>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32" name="Рисунок 21">
            <a:extLst>
              <a:ext uri="{FF2B5EF4-FFF2-40B4-BE49-F238E27FC236}">
                <a16:creationId xmlns:a16="http://schemas.microsoft.com/office/drawing/2014/main" id="{3042E93A-58FB-4B4E-86FE-DCE6D5EF8366}"/>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527912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5462097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9094008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5685836"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5680439" cy="3250805"/>
          </a:xfrm>
        </p:spPr>
        <p:txBody>
          <a:bodyPr/>
          <a:lstStyle/>
          <a:p>
            <a:pPr lvl="0"/>
            <a:r>
              <a:rPr lang="en-US"/>
              <a:t>Edit Master text styles</a:t>
            </a:r>
          </a:p>
          <a:p>
            <a:pPr lvl="1"/>
            <a:r>
              <a:rPr lang="en-US"/>
              <a:t>Second level</a:t>
            </a:r>
          </a:p>
          <a:p>
            <a:pPr lvl="2"/>
            <a:r>
              <a:rPr lang="en-US"/>
              <a:t>Third level</a:t>
            </a:r>
          </a:p>
        </p:txBody>
      </p:sp>
      <p:grpSp>
        <p:nvGrpSpPr>
          <p:cNvPr id="8" name="Группа 17">
            <a:extLst>
              <a:ext uri="{FF2B5EF4-FFF2-40B4-BE49-F238E27FC236}">
                <a16:creationId xmlns:a16="http://schemas.microsoft.com/office/drawing/2014/main" id="{C4508ACA-3F91-4949-BEDA-30D792BD23F5}"/>
              </a:ext>
            </a:extLst>
          </p:cNvPr>
          <p:cNvGrpSpPr/>
          <p:nvPr userDrawn="1"/>
        </p:nvGrpSpPr>
        <p:grpSpPr>
          <a:xfrm>
            <a:off x="6254340" y="1062166"/>
            <a:ext cx="5764543" cy="3131985"/>
            <a:chOff x="7068965" y="3978474"/>
            <a:chExt cx="13623925" cy="7402512"/>
          </a:xfrm>
          <a:effectLst>
            <a:reflection blurRad="50800" stA="50000" endPos="17000" dir="5400000" sy="-100000" algn="bl" rotWithShape="0"/>
          </a:effectLst>
        </p:grpSpPr>
        <p:sp>
          <p:nvSpPr>
            <p:cNvPr id="9" name="Freeform 60">
              <a:extLst>
                <a:ext uri="{FF2B5EF4-FFF2-40B4-BE49-F238E27FC236}">
                  <a16:creationId xmlns:a16="http://schemas.microsoft.com/office/drawing/2014/main" id="{6B175909-2855-456C-9929-56890650BD98}"/>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61">
              <a:extLst>
                <a:ext uri="{FF2B5EF4-FFF2-40B4-BE49-F238E27FC236}">
                  <a16:creationId xmlns:a16="http://schemas.microsoft.com/office/drawing/2014/main" id="{2E0E091B-7AE1-423E-9C50-2A86F4D0CEC1}"/>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Rectangle 62">
              <a:extLst>
                <a:ext uri="{FF2B5EF4-FFF2-40B4-BE49-F238E27FC236}">
                  <a16:creationId xmlns:a16="http://schemas.microsoft.com/office/drawing/2014/main" id="{E5F6F51B-3D00-4494-A504-8B8EF985BFA5}"/>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63">
              <a:extLst>
                <a:ext uri="{FF2B5EF4-FFF2-40B4-BE49-F238E27FC236}">
                  <a16:creationId xmlns:a16="http://schemas.microsoft.com/office/drawing/2014/main" id="{8A602697-D215-4F1C-A242-55B6C54A0895}"/>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4">
              <a:extLst>
                <a:ext uri="{FF2B5EF4-FFF2-40B4-BE49-F238E27FC236}">
                  <a16:creationId xmlns:a16="http://schemas.microsoft.com/office/drawing/2014/main" id="{AA5CBFA1-92D8-4234-852A-6B63301A6EF1}"/>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5">
              <a:extLst>
                <a:ext uri="{FF2B5EF4-FFF2-40B4-BE49-F238E27FC236}">
                  <a16:creationId xmlns:a16="http://schemas.microsoft.com/office/drawing/2014/main" id="{02A2C68F-17AA-4AD5-9D16-200757BD5440}"/>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6">
              <a:extLst>
                <a:ext uri="{FF2B5EF4-FFF2-40B4-BE49-F238E27FC236}">
                  <a16:creationId xmlns:a16="http://schemas.microsoft.com/office/drawing/2014/main" id="{A9029FC5-55E7-4E48-B3E9-573895393DFF}"/>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7">
              <a:extLst>
                <a:ext uri="{FF2B5EF4-FFF2-40B4-BE49-F238E27FC236}">
                  <a16:creationId xmlns:a16="http://schemas.microsoft.com/office/drawing/2014/main" id="{7FCC7714-9F65-4D6C-B1F4-474795724765}"/>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8">
              <a:extLst>
                <a:ext uri="{FF2B5EF4-FFF2-40B4-BE49-F238E27FC236}">
                  <a16:creationId xmlns:a16="http://schemas.microsoft.com/office/drawing/2014/main" id="{C427DA3E-A90D-4F99-B44B-CA66365BE1F6}"/>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9">
              <a:extLst>
                <a:ext uri="{FF2B5EF4-FFF2-40B4-BE49-F238E27FC236}">
                  <a16:creationId xmlns:a16="http://schemas.microsoft.com/office/drawing/2014/main" id="{3835ABEB-1A92-423D-8AD5-F5C246D2378B}"/>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70">
              <a:extLst>
                <a:ext uri="{FF2B5EF4-FFF2-40B4-BE49-F238E27FC236}">
                  <a16:creationId xmlns:a16="http://schemas.microsoft.com/office/drawing/2014/main" id="{68D9BAEC-BE7C-4FCE-9EFB-CF53E243F6F9}"/>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1">
              <a:extLst>
                <a:ext uri="{FF2B5EF4-FFF2-40B4-BE49-F238E27FC236}">
                  <a16:creationId xmlns:a16="http://schemas.microsoft.com/office/drawing/2014/main" id="{45CC1B32-138F-4D16-9162-6362C86923CA}"/>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1" name="Рисунок 21">
            <a:extLst>
              <a:ext uri="{FF2B5EF4-FFF2-40B4-BE49-F238E27FC236}">
                <a16:creationId xmlns:a16="http://schemas.microsoft.com/office/drawing/2014/main" id="{FABDB891-54AE-4F1A-A4F4-03820BAAFD4A}"/>
              </a:ext>
            </a:extLst>
          </p:cNvPr>
          <p:cNvSpPr>
            <a:spLocks noGrp="1"/>
          </p:cNvSpPr>
          <p:nvPr>
            <p:ph type="pic" sz="quarter" idx="28"/>
          </p:nvPr>
        </p:nvSpPr>
        <p:spPr>
          <a:xfrm>
            <a:off x="7141658"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50362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2238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Title with subtitle and content Layout">
    <p:bg>
      <p:bgPr>
        <a:solidFill>
          <a:srgbClr val="F9F5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grpSp>
        <p:nvGrpSpPr>
          <p:cNvPr id="9" name="Группа 17">
            <a:extLst>
              <a:ext uri="{FF2B5EF4-FFF2-40B4-BE49-F238E27FC236}">
                <a16:creationId xmlns:a16="http://schemas.microsoft.com/office/drawing/2014/main" id="{65E9E904-5065-47EE-88A6-251FF2AE0E55}"/>
              </a:ext>
            </a:extLst>
          </p:cNvPr>
          <p:cNvGrpSpPr/>
          <p:nvPr userDrawn="1"/>
        </p:nvGrpSpPr>
        <p:grpSpPr>
          <a:xfrm>
            <a:off x="-2872369" y="1062166"/>
            <a:ext cx="5764543" cy="3131985"/>
            <a:chOff x="7068965" y="3978474"/>
            <a:chExt cx="13623925" cy="7402512"/>
          </a:xfrm>
          <a:effectLst>
            <a:reflection blurRad="50800" stA="36000" endPos="15000" dir="5400000" sy="-100000" algn="bl" rotWithShape="0"/>
          </a:effectLst>
        </p:grpSpPr>
        <p:sp>
          <p:nvSpPr>
            <p:cNvPr id="10" name="Freeform 60">
              <a:extLst>
                <a:ext uri="{FF2B5EF4-FFF2-40B4-BE49-F238E27FC236}">
                  <a16:creationId xmlns:a16="http://schemas.microsoft.com/office/drawing/2014/main" id="{896DFEFE-6741-42DC-94E2-521D328EAC69}"/>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1">
              <a:extLst>
                <a:ext uri="{FF2B5EF4-FFF2-40B4-BE49-F238E27FC236}">
                  <a16:creationId xmlns:a16="http://schemas.microsoft.com/office/drawing/2014/main" id="{66DDB4CF-0AB5-4D14-83ED-F509DE1C3D75}"/>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Rectangle 62">
              <a:extLst>
                <a:ext uri="{FF2B5EF4-FFF2-40B4-BE49-F238E27FC236}">
                  <a16:creationId xmlns:a16="http://schemas.microsoft.com/office/drawing/2014/main" id="{96EFBBCE-35F4-46B1-823E-1E5E83608856}"/>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3">
              <a:extLst>
                <a:ext uri="{FF2B5EF4-FFF2-40B4-BE49-F238E27FC236}">
                  <a16:creationId xmlns:a16="http://schemas.microsoft.com/office/drawing/2014/main" id="{557D1A31-7AF4-43B1-A447-1DA8491DAFBD}"/>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4">
              <a:extLst>
                <a:ext uri="{FF2B5EF4-FFF2-40B4-BE49-F238E27FC236}">
                  <a16:creationId xmlns:a16="http://schemas.microsoft.com/office/drawing/2014/main" id="{C5142F47-2E3F-4A2B-A885-CAF7ACBF5A96}"/>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5">
              <a:extLst>
                <a:ext uri="{FF2B5EF4-FFF2-40B4-BE49-F238E27FC236}">
                  <a16:creationId xmlns:a16="http://schemas.microsoft.com/office/drawing/2014/main" id="{6A6FC6C8-A849-42B1-B461-6BDC40A20A3E}"/>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6">
              <a:extLst>
                <a:ext uri="{FF2B5EF4-FFF2-40B4-BE49-F238E27FC236}">
                  <a16:creationId xmlns:a16="http://schemas.microsoft.com/office/drawing/2014/main" id="{9CB33C75-B7FE-4F03-BED7-8F012DD85F1E}"/>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7">
              <a:extLst>
                <a:ext uri="{FF2B5EF4-FFF2-40B4-BE49-F238E27FC236}">
                  <a16:creationId xmlns:a16="http://schemas.microsoft.com/office/drawing/2014/main" id="{4B2C877F-1F8F-44BD-8B3C-F2FE47551A4D}"/>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8">
              <a:extLst>
                <a:ext uri="{FF2B5EF4-FFF2-40B4-BE49-F238E27FC236}">
                  <a16:creationId xmlns:a16="http://schemas.microsoft.com/office/drawing/2014/main" id="{31961D4B-0342-4BF2-9DC1-536A68E8F80A}"/>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69">
              <a:extLst>
                <a:ext uri="{FF2B5EF4-FFF2-40B4-BE49-F238E27FC236}">
                  <a16:creationId xmlns:a16="http://schemas.microsoft.com/office/drawing/2014/main" id="{96768771-852A-4D05-A3FE-5B6D54573548}"/>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0">
              <a:extLst>
                <a:ext uri="{FF2B5EF4-FFF2-40B4-BE49-F238E27FC236}">
                  <a16:creationId xmlns:a16="http://schemas.microsoft.com/office/drawing/2014/main" id="{1AA8314E-5031-41BB-AA83-ACC574BDD492}"/>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71">
              <a:extLst>
                <a:ext uri="{FF2B5EF4-FFF2-40B4-BE49-F238E27FC236}">
                  <a16:creationId xmlns:a16="http://schemas.microsoft.com/office/drawing/2014/main" id="{0A777B7E-D42E-4463-A4E8-7236BDE9B7CE}"/>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2" name="Рисунок 21">
            <a:extLst>
              <a:ext uri="{FF2B5EF4-FFF2-40B4-BE49-F238E27FC236}">
                <a16:creationId xmlns:a16="http://schemas.microsoft.com/office/drawing/2014/main" id="{2B3A2952-7941-4925-A393-AEE7D471B24C}"/>
              </a:ext>
            </a:extLst>
          </p:cNvPr>
          <p:cNvSpPr>
            <a:spLocks noGrp="1"/>
          </p:cNvSpPr>
          <p:nvPr>
            <p:ph type="pic" sz="quarter" idx="28"/>
          </p:nvPr>
        </p:nvSpPr>
        <p:spPr>
          <a:xfrm>
            <a:off x="-1985051"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35783338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4654843" y="1105628"/>
            <a:ext cx="4088917" cy="3519952"/>
          </a:xfrm>
        </p:spPr>
        <p:txBody>
          <a:bodyPr/>
          <a:lstStyle/>
          <a:p>
            <a:pPr lvl="0"/>
            <a:r>
              <a:rPr lang="en-US"/>
              <a:t>Edit Master text styles</a:t>
            </a:r>
          </a:p>
          <a:p>
            <a:pPr lvl="1"/>
            <a:r>
              <a:rPr lang="en-US"/>
              <a:t>Second level</a:t>
            </a:r>
          </a:p>
          <a:p>
            <a:pPr lvl="2"/>
            <a:r>
              <a:rPr lang="en-US"/>
              <a:t>Third level</a:t>
            </a:r>
          </a:p>
        </p:txBody>
      </p:sp>
      <p:grpSp>
        <p:nvGrpSpPr>
          <p:cNvPr id="8" name="Группа 30">
            <a:extLst>
              <a:ext uri="{FF2B5EF4-FFF2-40B4-BE49-F238E27FC236}">
                <a16:creationId xmlns:a16="http://schemas.microsoft.com/office/drawing/2014/main" id="{7F6BAECC-1A00-4B78-B414-408462AA59AC}"/>
              </a:ext>
            </a:extLst>
          </p:cNvPr>
          <p:cNvGrpSpPr/>
          <p:nvPr userDrawn="1"/>
        </p:nvGrpSpPr>
        <p:grpSpPr>
          <a:xfrm>
            <a:off x="793174" y="1626755"/>
            <a:ext cx="3402699" cy="2769674"/>
            <a:chOff x="8145290" y="-8926314"/>
            <a:chExt cx="13511213" cy="10998201"/>
          </a:xfrm>
          <a:effectLst>
            <a:reflection blurRad="50800" stA="50000" endPos="11000" dir="5400000" sy="-100000" algn="bl" rotWithShape="0"/>
          </a:effectLst>
        </p:grpSpPr>
        <p:sp>
          <p:nvSpPr>
            <p:cNvPr id="9" name="Freeform 45">
              <a:extLst>
                <a:ext uri="{FF2B5EF4-FFF2-40B4-BE49-F238E27FC236}">
                  <a16:creationId xmlns:a16="http://schemas.microsoft.com/office/drawing/2014/main" id="{150F289F-D787-49C1-A4ED-F7B1A4D04FD7}"/>
                </a:ext>
              </a:extLst>
            </p:cNvPr>
            <p:cNvSpPr>
              <a:spLocks/>
            </p:cNvSpPr>
            <p:nvPr/>
          </p:nvSpPr>
          <p:spPr bwMode="auto">
            <a:xfrm>
              <a:off x="8145290" y="-8926314"/>
              <a:ext cx="13511213" cy="9247188"/>
            </a:xfrm>
            <a:custGeom>
              <a:avLst/>
              <a:gdLst>
                <a:gd name="T0" fmla="*/ 2710 w 2778"/>
                <a:gd name="T1" fmla="*/ 1901 h 1901"/>
                <a:gd name="T2" fmla="*/ 67 w 2778"/>
                <a:gd name="T3" fmla="*/ 1901 h 1901"/>
                <a:gd name="T4" fmla="*/ 0 w 2778"/>
                <a:gd name="T5" fmla="*/ 1833 h 1901"/>
                <a:gd name="T6" fmla="*/ 0 w 2778"/>
                <a:gd name="T7" fmla="*/ 68 h 1901"/>
                <a:gd name="T8" fmla="*/ 67 w 2778"/>
                <a:gd name="T9" fmla="*/ 0 h 1901"/>
                <a:gd name="T10" fmla="*/ 2710 w 2778"/>
                <a:gd name="T11" fmla="*/ 0 h 1901"/>
                <a:gd name="T12" fmla="*/ 2778 w 2778"/>
                <a:gd name="T13" fmla="*/ 68 h 1901"/>
                <a:gd name="T14" fmla="*/ 2778 w 2778"/>
                <a:gd name="T15" fmla="*/ 1833 h 1901"/>
                <a:gd name="T16" fmla="*/ 2710 w 2778"/>
                <a:gd name="T17" fmla="*/ 1901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8" h="1901">
                  <a:moveTo>
                    <a:pt x="2710" y="1901"/>
                  </a:moveTo>
                  <a:cubicBezTo>
                    <a:pt x="67" y="1901"/>
                    <a:pt x="67" y="1901"/>
                    <a:pt x="67" y="1901"/>
                  </a:cubicBezTo>
                  <a:cubicBezTo>
                    <a:pt x="30" y="1901"/>
                    <a:pt x="0" y="1871"/>
                    <a:pt x="0" y="1833"/>
                  </a:cubicBezTo>
                  <a:cubicBezTo>
                    <a:pt x="0" y="68"/>
                    <a:pt x="0" y="68"/>
                    <a:pt x="0" y="68"/>
                  </a:cubicBezTo>
                  <a:cubicBezTo>
                    <a:pt x="0" y="30"/>
                    <a:pt x="30" y="0"/>
                    <a:pt x="67" y="0"/>
                  </a:cubicBezTo>
                  <a:cubicBezTo>
                    <a:pt x="2710" y="0"/>
                    <a:pt x="2710" y="0"/>
                    <a:pt x="2710" y="0"/>
                  </a:cubicBezTo>
                  <a:cubicBezTo>
                    <a:pt x="2747" y="0"/>
                    <a:pt x="2778" y="30"/>
                    <a:pt x="2778" y="68"/>
                  </a:cubicBezTo>
                  <a:cubicBezTo>
                    <a:pt x="2778" y="1833"/>
                    <a:pt x="2778" y="1833"/>
                    <a:pt x="2778" y="1833"/>
                  </a:cubicBezTo>
                  <a:cubicBezTo>
                    <a:pt x="2778" y="1871"/>
                    <a:pt x="2747" y="1901"/>
                    <a:pt x="2710" y="190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46">
              <a:extLst>
                <a:ext uri="{FF2B5EF4-FFF2-40B4-BE49-F238E27FC236}">
                  <a16:creationId xmlns:a16="http://schemas.microsoft.com/office/drawing/2014/main" id="{BB23FF1A-0F2A-44FA-B4B3-A863A9AB8A4C}"/>
                </a:ext>
              </a:extLst>
            </p:cNvPr>
            <p:cNvSpPr>
              <a:spLocks/>
            </p:cNvSpPr>
            <p:nvPr/>
          </p:nvSpPr>
          <p:spPr bwMode="auto">
            <a:xfrm>
              <a:off x="8159577" y="-8907264"/>
              <a:ext cx="13477875" cy="8012113"/>
            </a:xfrm>
            <a:custGeom>
              <a:avLst/>
              <a:gdLst>
                <a:gd name="T0" fmla="*/ 2707 w 2771"/>
                <a:gd name="T1" fmla="*/ 0 h 1647"/>
                <a:gd name="T2" fmla="*/ 64 w 2771"/>
                <a:gd name="T3" fmla="*/ 0 h 1647"/>
                <a:gd name="T4" fmla="*/ 0 w 2771"/>
                <a:gd name="T5" fmla="*/ 64 h 1647"/>
                <a:gd name="T6" fmla="*/ 0 w 2771"/>
                <a:gd name="T7" fmla="*/ 1647 h 1647"/>
                <a:gd name="T8" fmla="*/ 2771 w 2771"/>
                <a:gd name="T9" fmla="*/ 1647 h 1647"/>
                <a:gd name="T10" fmla="*/ 2771 w 2771"/>
                <a:gd name="T11" fmla="*/ 64 h 1647"/>
                <a:gd name="T12" fmla="*/ 2707 w 2771"/>
                <a:gd name="T13" fmla="*/ 0 h 1647"/>
              </a:gdLst>
              <a:ahLst/>
              <a:cxnLst>
                <a:cxn ang="0">
                  <a:pos x="T0" y="T1"/>
                </a:cxn>
                <a:cxn ang="0">
                  <a:pos x="T2" y="T3"/>
                </a:cxn>
                <a:cxn ang="0">
                  <a:pos x="T4" y="T5"/>
                </a:cxn>
                <a:cxn ang="0">
                  <a:pos x="T6" y="T7"/>
                </a:cxn>
                <a:cxn ang="0">
                  <a:pos x="T8" y="T9"/>
                </a:cxn>
                <a:cxn ang="0">
                  <a:pos x="T10" y="T11"/>
                </a:cxn>
                <a:cxn ang="0">
                  <a:pos x="T12" y="T13"/>
                </a:cxn>
              </a:cxnLst>
              <a:rect l="0" t="0" r="r" b="b"/>
              <a:pathLst>
                <a:path w="2771" h="1647">
                  <a:moveTo>
                    <a:pt x="2707" y="0"/>
                  </a:moveTo>
                  <a:cubicBezTo>
                    <a:pt x="64" y="0"/>
                    <a:pt x="64" y="0"/>
                    <a:pt x="64" y="0"/>
                  </a:cubicBezTo>
                  <a:cubicBezTo>
                    <a:pt x="29" y="0"/>
                    <a:pt x="0" y="28"/>
                    <a:pt x="0" y="64"/>
                  </a:cubicBezTo>
                  <a:cubicBezTo>
                    <a:pt x="0" y="1647"/>
                    <a:pt x="0" y="1647"/>
                    <a:pt x="0" y="1647"/>
                  </a:cubicBezTo>
                  <a:cubicBezTo>
                    <a:pt x="2771" y="1647"/>
                    <a:pt x="2771" y="1647"/>
                    <a:pt x="2771" y="1647"/>
                  </a:cubicBezTo>
                  <a:cubicBezTo>
                    <a:pt x="2771" y="64"/>
                    <a:pt x="2771" y="64"/>
                    <a:pt x="2771" y="64"/>
                  </a:cubicBezTo>
                  <a:cubicBezTo>
                    <a:pt x="2771" y="28"/>
                    <a:pt x="2743" y="0"/>
                    <a:pt x="2707" y="0"/>
                  </a:cubicBezTo>
                  <a:close/>
                </a:path>
              </a:pathLst>
            </a:custGeom>
            <a:solidFill>
              <a:schemeClr val="tx1">
                <a:lumMod val="85000"/>
                <a:lumOff val="15000"/>
                <a:alpha val="1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48">
              <a:extLst>
                <a:ext uri="{FF2B5EF4-FFF2-40B4-BE49-F238E27FC236}">
                  <a16:creationId xmlns:a16="http://schemas.microsoft.com/office/drawing/2014/main" id="{13E8C1BB-D4DA-4DFA-9E93-E48EFB699F14}"/>
                </a:ext>
              </a:extLst>
            </p:cNvPr>
            <p:cNvSpPr>
              <a:spLocks/>
            </p:cNvSpPr>
            <p:nvPr/>
          </p:nvSpPr>
          <p:spPr bwMode="auto">
            <a:xfrm>
              <a:off x="14671502" y="-506214"/>
              <a:ext cx="457200" cy="407988"/>
            </a:xfrm>
            <a:custGeom>
              <a:avLst/>
              <a:gdLst>
                <a:gd name="T0" fmla="*/ 1 w 94"/>
                <a:gd name="T1" fmla="*/ 49 h 84"/>
                <a:gd name="T2" fmla="*/ 48 w 94"/>
                <a:gd name="T3" fmla="*/ 3 h 84"/>
                <a:gd name="T4" fmla="*/ 94 w 94"/>
                <a:gd name="T5" fmla="*/ 48 h 84"/>
                <a:gd name="T6" fmla="*/ 94 w 94"/>
                <a:gd name="T7" fmla="*/ 47 h 84"/>
                <a:gd name="T8" fmla="*/ 47 w 94"/>
                <a:gd name="T9" fmla="*/ 0 h 84"/>
                <a:gd name="T10" fmla="*/ 0 w 94"/>
                <a:gd name="T11" fmla="*/ 47 h 84"/>
                <a:gd name="T12" fmla="*/ 17 w 94"/>
                <a:gd name="T13" fmla="*/ 84 h 84"/>
                <a:gd name="T14" fmla="*/ 1 w 94"/>
                <a:gd name="T15" fmla="*/ 49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84">
                  <a:moveTo>
                    <a:pt x="1" y="49"/>
                  </a:moveTo>
                  <a:cubicBezTo>
                    <a:pt x="1" y="23"/>
                    <a:pt x="22" y="3"/>
                    <a:pt x="48" y="3"/>
                  </a:cubicBezTo>
                  <a:cubicBezTo>
                    <a:pt x="73" y="3"/>
                    <a:pt x="93" y="23"/>
                    <a:pt x="94" y="48"/>
                  </a:cubicBezTo>
                  <a:cubicBezTo>
                    <a:pt x="94" y="48"/>
                    <a:pt x="94" y="47"/>
                    <a:pt x="94" y="47"/>
                  </a:cubicBezTo>
                  <a:cubicBezTo>
                    <a:pt x="94" y="21"/>
                    <a:pt x="73" y="0"/>
                    <a:pt x="47" y="0"/>
                  </a:cubicBezTo>
                  <a:cubicBezTo>
                    <a:pt x="21" y="0"/>
                    <a:pt x="0" y="21"/>
                    <a:pt x="0" y="47"/>
                  </a:cubicBezTo>
                  <a:cubicBezTo>
                    <a:pt x="0" y="62"/>
                    <a:pt x="7" y="75"/>
                    <a:pt x="17" y="84"/>
                  </a:cubicBezTo>
                  <a:cubicBezTo>
                    <a:pt x="8" y="75"/>
                    <a:pt x="1" y="63"/>
                    <a:pt x="1" y="49"/>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49">
              <a:extLst>
                <a:ext uri="{FF2B5EF4-FFF2-40B4-BE49-F238E27FC236}">
                  <a16:creationId xmlns:a16="http://schemas.microsoft.com/office/drawing/2014/main" id="{7A3C503B-CE82-4276-A1AE-412DE2807A87}"/>
                </a:ext>
              </a:extLst>
            </p:cNvPr>
            <p:cNvSpPr>
              <a:spLocks/>
            </p:cNvSpPr>
            <p:nvPr/>
          </p:nvSpPr>
          <p:spPr bwMode="auto">
            <a:xfrm>
              <a:off x="14685790" y="-428426"/>
              <a:ext cx="438150" cy="384175"/>
            </a:xfrm>
            <a:custGeom>
              <a:avLst/>
              <a:gdLst>
                <a:gd name="T0" fmla="*/ 88 w 90"/>
                <a:gd name="T1" fmla="*/ 33 h 79"/>
                <a:gd name="T2" fmla="*/ 44 w 90"/>
                <a:gd name="T3" fmla="*/ 77 h 79"/>
                <a:gd name="T4" fmla="*/ 0 w 90"/>
                <a:gd name="T5" fmla="*/ 34 h 79"/>
                <a:gd name="T6" fmla="*/ 0 w 90"/>
                <a:gd name="T7" fmla="*/ 35 h 79"/>
                <a:gd name="T8" fmla="*/ 45 w 90"/>
                <a:gd name="T9" fmla="*/ 79 h 79"/>
                <a:gd name="T10" fmla="*/ 90 w 90"/>
                <a:gd name="T11" fmla="*/ 35 h 79"/>
                <a:gd name="T12" fmla="*/ 73 w 90"/>
                <a:gd name="T13" fmla="*/ 0 h 79"/>
                <a:gd name="T14" fmla="*/ 88 w 90"/>
                <a:gd name="T15" fmla="*/ 33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79">
                  <a:moveTo>
                    <a:pt x="88" y="33"/>
                  </a:moveTo>
                  <a:cubicBezTo>
                    <a:pt x="88" y="57"/>
                    <a:pt x="69" y="77"/>
                    <a:pt x="44" y="77"/>
                  </a:cubicBezTo>
                  <a:cubicBezTo>
                    <a:pt x="20" y="77"/>
                    <a:pt x="1" y="58"/>
                    <a:pt x="0" y="34"/>
                  </a:cubicBezTo>
                  <a:cubicBezTo>
                    <a:pt x="0" y="34"/>
                    <a:pt x="0" y="34"/>
                    <a:pt x="0" y="35"/>
                  </a:cubicBezTo>
                  <a:cubicBezTo>
                    <a:pt x="0" y="59"/>
                    <a:pt x="21" y="79"/>
                    <a:pt x="45" y="79"/>
                  </a:cubicBezTo>
                  <a:cubicBezTo>
                    <a:pt x="70" y="79"/>
                    <a:pt x="90" y="59"/>
                    <a:pt x="90" y="35"/>
                  </a:cubicBezTo>
                  <a:cubicBezTo>
                    <a:pt x="90" y="21"/>
                    <a:pt x="84" y="8"/>
                    <a:pt x="73" y="0"/>
                  </a:cubicBezTo>
                  <a:cubicBezTo>
                    <a:pt x="83" y="8"/>
                    <a:pt x="88" y="20"/>
                    <a:pt x="88" y="33"/>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Oval 50">
              <a:extLst>
                <a:ext uri="{FF2B5EF4-FFF2-40B4-BE49-F238E27FC236}">
                  <a16:creationId xmlns:a16="http://schemas.microsoft.com/office/drawing/2014/main" id="{CBF74C97-4C42-4464-A7C9-41F7CFBDDD60}"/>
                </a:ext>
              </a:extLst>
            </p:cNvPr>
            <p:cNvSpPr>
              <a:spLocks noChangeArrowheads="1"/>
            </p:cNvSpPr>
            <p:nvPr/>
          </p:nvSpPr>
          <p:spPr bwMode="auto">
            <a:xfrm>
              <a:off x="14685790" y="-491926"/>
              <a:ext cx="433388" cy="433388"/>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51">
              <a:extLst>
                <a:ext uri="{FF2B5EF4-FFF2-40B4-BE49-F238E27FC236}">
                  <a16:creationId xmlns:a16="http://schemas.microsoft.com/office/drawing/2014/main" id="{165B6520-AC65-48E4-A429-59E5DA2CBDFB}"/>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52">
              <a:extLst>
                <a:ext uri="{FF2B5EF4-FFF2-40B4-BE49-F238E27FC236}">
                  <a16:creationId xmlns:a16="http://schemas.microsoft.com/office/drawing/2014/main" id="{DD4D9254-DE7B-4598-A4EC-4B02E0F6773F}"/>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53">
              <a:extLst>
                <a:ext uri="{FF2B5EF4-FFF2-40B4-BE49-F238E27FC236}">
                  <a16:creationId xmlns:a16="http://schemas.microsoft.com/office/drawing/2014/main" id="{E510DA72-F1DB-463C-9C19-3C0CB539EE91}"/>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54">
              <a:extLst>
                <a:ext uri="{FF2B5EF4-FFF2-40B4-BE49-F238E27FC236}">
                  <a16:creationId xmlns:a16="http://schemas.microsoft.com/office/drawing/2014/main" id="{22467819-EE7C-48F9-9DC1-1D86457B397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55">
              <a:extLst>
                <a:ext uri="{FF2B5EF4-FFF2-40B4-BE49-F238E27FC236}">
                  <a16:creationId xmlns:a16="http://schemas.microsoft.com/office/drawing/2014/main" id="{4B74A405-CE52-4216-A257-C3943FD79CB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56">
              <a:extLst>
                <a:ext uri="{FF2B5EF4-FFF2-40B4-BE49-F238E27FC236}">
                  <a16:creationId xmlns:a16="http://schemas.microsoft.com/office/drawing/2014/main" id="{FC998430-47C9-4B81-AB12-88C7CE47CCB9}"/>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Freeform 57">
              <a:extLst>
                <a:ext uri="{FF2B5EF4-FFF2-40B4-BE49-F238E27FC236}">
                  <a16:creationId xmlns:a16="http://schemas.microsoft.com/office/drawing/2014/main" id="{1C336D6E-5F75-4A87-9BB2-9FCBC7F61055}"/>
                </a:ext>
              </a:extLst>
            </p:cNvPr>
            <p:cNvSpPr>
              <a:spLocks/>
            </p:cNvSpPr>
            <p:nvPr/>
          </p:nvSpPr>
          <p:spPr bwMode="auto">
            <a:xfrm>
              <a:off x="12847465" y="1978224"/>
              <a:ext cx="4105275" cy="93663"/>
            </a:xfrm>
            <a:custGeom>
              <a:avLst/>
              <a:gdLst>
                <a:gd name="T0" fmla="*/ 816 w 844"/>
                <a:gd name="T1" fmla="*/ 7 h 19"/>
                <a:gd name="T2" fmla="*/ 605 w 844"/>
                <a:gd name="T3" fmla="*/ 7 h 19"/>
                <a:gd name="T4" fmla="*/ 359 w 844"/>
                <a:gd name="T5" fmla="*/ 7 h 19"/>
                <a:gd name="T6" fmla="*/ 340 w 844"/>
                <a:gd name="T7" fmla="*/ 7 h 19"/>
                <a:gd name="T8" fmla="*/ 238 w 844"/>
                <a:gd name="T9" fmla="*/ 7 h 19"/>
                <a:gd name="T10" fmla="*/ 28 w 844"/>
                <a:gd name="T11" fmla="*/ 7 h 19"/>
                <a:gd name="T12" fmla="*/ 0 w 844"/>
                <a:gd name="T13" fmla="*/ 0 h 19"/>
                <a:gd name="T14" fmla="*/ 0 w 844"/>
                <a:gd name="T15" fmla="*/ 1 h 19"/>
                <a:gd name="T16" fmla="*/ 0 w 844"/>
                <a:gd name="T17" fmla="*/ 12 h 19"/>
                <a:gd name="T18" fmla="*/ 28 w 844"/>
                <a:gd name="T19" fmla="*/ 19 h 19"/>
                <a:gd name="T20" fmla="*/ 238 w 844"/>
                <a:gd name="T21" fmla="*/ 19 h 19"/>
                <a:gd name="T22" fmla="*/ 340 w 844"/>
                <a:gd name="T23" fmla="*/ 19 h 19"/>
                <a:gd name="T24" fmla="*/ 359 w 844"/>
                <a:gd name="T25" fmla="*/ 19 h 19"/>
                <a:gd name="T26" fmla="*/ 605 w 844"/>
                <a:gd name="T27" fmla="*/ 19 h 19"/>
                <a:gd name="T28" fmla="*/ 816 w 844"/>
                <a:gd name="T29" fmla="*/ 19 h 19"/>
                <a:gd name="T30" fmla="*/ 844 w 844"/>
                <a:gd name="T31" fmla="*/ 12 h 19"/>
                <a:gd name="T32" fmla="*/ 844 w 844"/>
                <a:gd name="T33" fmla="*/ 1 h 19"/>
                <a:gd name="T34" fmla="*/ 844 w 844"/>
                <a:gd name="T35" fmla="*/ 0 h 19"/>
                <a:gd name="T36" fmla="*/ 816 w 844"/>
                <a:gd name="T3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4" h="19">
                  <a:moveTo>
                    <a:pt x="816" y="7"/>
                  </a:moveTo>
                  <a:cubicBezTo>
                    <a:pt x="793" y="7"/>
                    <a:pt x="605" y="7"/>
                    <a:pt x="605" y="7"/>
                  </a:cubicBezTo>
                  <a:cubicBezTo>
                    <a:pt x="359" y="7"/>
                    <a:pt x="359" y="7"/>
                    <a:pt x="359" y="7"/>
                  </a:cubicBezTo>
                  <a:cubicBezTo>
                    <a:pt x="340" y="7"/>
                    <a:pt x="340" y="7"/>
                    <a:pt x="340" y="7"/>
                  </a:cubicBezTo>
                  <a:cubicBezTo>
                    <a:pt x="238" y="7"/>
                    <a:pt x="238" y="7"/>
                    <a:pt x="238" y="7"/>
                  </a:cubicBezTo>
                  <a:cubicBezTo>
                    <a:pt x="238" y="7"/>
                    <a:pt x="51" y="7"/>
                    <a:pt x="28" y="7"/>
                  </a:cubicBezTo>
                  <a:cubicBezTo>
                    <a:pt x="6" y="7"/>
                    <a:pt x="1" y="1"/>
                    <a:pt x="0" y="0"/>
                  </a:cubicBezTo>
                  <a:cubicBezTo>
                    <a:pt x="0" y="0"/>
                    <a:pt x="0" y="0"/>
                    <a:pt x="0" y="1"/>
                  </a:cubicBezTo>
                  <a:cubicBezTo>
                    <a:pt x="0" y="9"/>
                    <a:pt x="0" y="11"/>
                    <a:pt x="0" y="12"/>
                  </a:cubicBezTo>
                  <a:cubicBezTo>
                    <a:pt x="0" y="12"/>
                    <a:pt x="4" y="19"/>
                    <a:pt x="28" y="19"/>
                  </a:cubicBezTo>
                  <a:cubicBezTo>
                    <a:pt x="51" y="19"/>
                    <a:pt x="238" y="19"/>
                    <a:pt x="238" y="19"/>
                  </a:cubicBezTo>
                  <a:cubicBezTo>
                    <a:pt x="340" y="19"/>
                    <a:pt x="340" y="19"/>
                    <a:pt x="340" y="19"/>
                  </a:cubicBezTo>
                  <a:cubicBezTo>
                    <a:pt x="359" y="19"/>
                    <a:pt x="359" y="19"/>
                    <a:pt x="359" y="19"/>
                  </a:cubicBezTo>
                  <a:cubicBezTo>
                    <a:pt x="605" y="19"/>
                    <a:pt x="605" y="19"/>
                    <a:pt x="605" y="19"/>
                  </a:cubicBezTo>
                  <a:cubicBezTo>
                    <a:pt x="605" y="19"/>
                    <a:pt x="793" y="19"/>
                    <a:pt x="816" y="19"/>
                  </a:cubicBezTo>
                  <a:cubicBezTo>
                    <a:pt x="840" y="19"/>
                    <a:pt x="844" y="12"/>
                    <a:pt x="844" y="12"/>
                  </a:cubicBezTo>
                  <a:cubicBezTo>
                    <a:pt x="844" y="11"/>
                    <a:pt x="844" y="9"/>
                    <a:pt x="844" y="1"/>
                  </a:cubicBezTo>
                  <a:cubicBezTo>
                    <a:pt x="844" y="0"/>
                    <a:pt x="844" y="0"/>
                    <a:pt x="844" y="0"/>
                  </a:cubicBezTo>
                  <a:cubicBezTo>
                    <a:pt x="843" y="1"/>
                    <a:pt x="837" y="7"/>
                    <a:pt x="816" y="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Freeform 58">
              <a:extLst>
                <a:ext uri="{FF2B5EF4-FFF2-40B4-BE49-F238E27FC236}">
                  <a16:creationId xmlns:a16="http://schemas.microsoft.com/office/drawing/2014/main" id="{EEBB2FF9-7024-4DAF-BDBB-1C488CB49A9F}"/>
                </a:ext>
              </a:extLst>
            </p:cNvPr>
            <p:cNvSpPr>
              <a:spLocks/>
            </p:cNvSpPr>
            <p:nvPr/>
          </p:nvSpPr>
          <p:spPr bwMode="auto">
            <a:xfrm>
              <a:off x="13285615" y="320874"/>
              <a:ext cx="2957513" cy="1366838"/>
            </a:xfrm>
            <a:custGeom>
              <a:avLst/>
              <a:gdLst>
                <a:gd name="T0" fmla="*/ 249 w 608"/>
                <a:gd name="T1" fmla="*/ 281 h 281"/>
                <a:gd name="T2" fmla="*/ 608 w 608"/>
                <a:gd name="T3" fmla="*/ 19 h 281"/>
                <a:gd name="T4" fmla="*/ 606 w 608"/>
                <a:gd name="T5" fmla="*/ 0 h 281"/>
                <a:gd name="T6" fmla="*/ 269 w 608"/>
                <a:gd name="T7" fmla="*/ 0 h 281"/>
                <a:gd name="T8" fmla="*/ 250 w 608"/>
                <a:gd name="T9" fmla="*/ 0 h 281"/>
                <a:gd name="T10" fmla="*/ 57 w 608"/>
                <a:gd name="T11" fmla="*/ 0 h 281"/>
                <a:gd name="T12" fmla="*/ 20 w 608"/>
                <a:gd name="T13" fmla="*/ 261 h 281"/>
                <a:gd name="T14" fmla="*/ 0 w 608"/>
                <a:gd name="T15" fmla="*/ 281 h 281"/>
                <a:gd name="T16" fmla="*/ 249 w 608"/>
                <a:gd name="T1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281">
                  <a:moveTo>
                    <a:pt x="249" y="281"/>
                  </a:moveTo>
                  <a:cubicBezTo>
                    <a:pt x="608" y="19"/>
                    <a:pt x="608" y="19"/>
                    <a:pt x="608" y="19"/>
                  </a:cubicBezTo>
                  <a:cubicBezTo>
                    <a:pt x="607" y="7"/>
                    <a:pt x="606" y="0"/>
                    <a:pt x="606" y="0"/>
                  </a:cubicBezTo>
                  <a:cubicBezTo>
                    <a:pt x="269" y="0"/>
                    <a:pt x="269" y="0"/>
                    <a:pt x="269" y="0"/>
                  </a:cubicBezTo>
                  <a:cubicBezTo>
                    <a:pt x="250" y="0"/>
                    <a:pt x="250" y="0"/>
                    <a:pt x="250" y="0"/>
                  </a:cubicBezTo>
                  <a:cubicBezTo>
                    <a:pt x="57" y="0"/>
                    <a:pt x="57" y="0"/>
                    <a:pt x="57" y="0"/>
                  </a:cubicBezTo>
                  <a:cubicBezTo>
                    <a:pt x="57" y="0"/>
                    <a:pt x="43" y="229"/>
                    <a:pt x="20" y="261"/>
                  </a:cubicBezTo>
                  <a:cubicBezTo>
                    <a:pt x="16" y="268"/>
                    <a:pt x="9" y="275"/>
                    <a:pt x="0" y="281"/>
                  </a:cubicBezTo>
                  <a:lnTo>
                    <a:pt x="249" y="281"/>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59">
              <a:extLst>
                <a:ext uri="{FF2B5EF4-FFF2-40B4-BE49-F238E27FC236}">
                  <a16:creationId xmlns:a16="http://schemas.microsoft.com/office/drawing/2014/main" id="{7E59AF29-8362-480B-91C0-B846F282529E}"/>
                </a:ext>
              </a:extLst>
            </p:cNvPr>
            <p:cNvSpPr>
              <a:spLocks/>
            </p:cNvSpPr>
            <p:nvPr/>
          </p:nvSpPr>
          <p:spPr bwMode="auto">
            <a:xfrm>
              <a:off x="13558665" y="320874"/>
              <a:ext cx="2679700" cy="52388"/>
            </a:xfrm>
            <a:custGeom>
              <a:avLst/>
              <a:gdLst>
                <a:gd name="T0" fmla="*/ 1 w 551"/>
                <a:gd name="T1" fmla="*/ 0 h 11"/>
                <a:gd name="T2" fmla="*/ 0 w 551"/>
                <a:gd name="T3" fmla="*/ 11 h 11"/>
                <a:gd name="T4" fmla="*/ 551 w 551"/>
                <a:gd name="T5" fmla="*/ 11 h 11"/>
                <a:gd name="T6" fmla="*/ 550 w 551"/>
                <a:gd name="T7" fmla="*/ 0 h 11"/>
                <a:gd name="T8" fmla="*/ 213 w 551"/>
                <a:gd name="T9" fmla="*/ 0 h 11"/>
                <a:gd name="T10" fmla="*/ 194 w 551"/>
                <a:gd name="T11" fmla="*/ 0 h 11"/>
                <a:gd name="T12" fmla="*/ 1 w 55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551" h="11">
                  <a:moveTo>
                    <a:pt x="1" y="0"/>
                  </a:moveTo>
                  <a:cubicBezTo>
                    <a:pt x="1" y="0"/>
                    <a:pt x="1" y="4"/>
                    <a:pt x="0" y="11"/>
                  </a:cubicBezTo>
                  <a:cubicBezTo>
                    <a:pt x="551" y="11"/>
                    <a:pt x="551" y="11"/>
                    <a:pt x="551" y="11"/>
                  </a:cubicBezTo>
                  <a:cubicBezTo>
                    <a:pt x="551" y="4"/>
                    <a:pt x="550" y="0"/>
                    <a:pt x="550" y="0"/>
                  </a:cubicBezTo>
                  <a:cubicBezTo>
                    <a:pt x="213" y="0"/>
                    <a:pt x="213" y="0"/>
                    <a:pt x="213" y="0"/>
                  </a:cubicBezTo>
                  <a:cubicBezTo>
                    <a:pt x="194" y="0"/>
                    <a:pt x="194" y="0"/>
                    <a:pt x="194" y="0"/>
                  </a:cubicBezTo>
                  <a:lnTo>
                    <a:pt x="1" y="0"/>
                  </a:ln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3" name="Рисунок 21">
            <a:extLst>
              <a:ext uri="{FF2B5EF4-FFF2-40B4-BE49-F238E27FC236}">
                <a16:creationId xmlns:a16="http://schemas.microsoft.com/office/drawing/2014/main" id="{318F4644-EBC0-41BA-AB91-A54534EFC299}"/>
              </a:ext>
            </a:extLst>
          </p:cNvPr>
          <p:cNvSpPr>
            <a:spLocks noGrp="1"/>
          </p:cNvSpPr>
          <p:nvPr>
            <p:ph type="pic" sz="quarter" idx="28"/>
          </p:nvPr>
        </p:nvSpPr>
        <p:spPr>
          <a:xfrm>
            <a:off x="922163" y="1737792"/>
            <a:ext cx="3144720" cy="178384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3939629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Picture Placeholder 2">
            <a:extLst>
              <a:ext uri="{FF2B5EF4-FFF2-40B4-BE49-F238E27FC236}">
                <a16:creationId xmlns:a16="http://schemas.microsoft.com/office/drawing/2014/main" id="{2D28637B-5A38-4501-9387-E0297FFC1CCE}"/>
              </a:ext>
            </a:extLst>
          </p:cNvPr>
          <p:cNvSpPr>
            <a:spLocks noGrp="1"/>
          </p:cNvSpPr>
          <p:nvPr>
            <p:ph type="pic" sz="quarter" idx="24"/>
          </p:nvPr>
        </p:nvSpPr>
        <p:spPr>
          <a:xfrm>
            <a:off x="384308" y="3199088"/>
            <a:ext cx="1523612" cy="86211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9" name="Picture Placeholder 2">
            <a:extLst>
              <a:ext uri="{FF2B5EF4-FFF2-40B4-BE49-F238E27FC236}">
                <a16:creationId xmlns:a16="http://schemas.microsoft.com/office/drawing/2014/main" id="{7591FD2A-EE93-4977-91DC-171EFCD1A24E}"/>
              </a:ext>
            </a:extLst>
          </p:cNvPr>
          <p:cNvSpPr>
            <a:spLocks noGrp="1"/>
          </p:cNvSpPr>
          <p:nvPr>
            <p:ph type="pic" sz="quarter" idx="33"/>
          </p:nvPr>
        </p:nvSpPr>
        <p:spPr>
          <a:xfrm>
            <a:off x="2085051" y="2797159"/>
            <a:ext cx="1523612" cy="126404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0" name="Picture Placeholder 2">
            <a:extLst>
              <a:ext uri="{FF2B5EF4-FFF2-40B4-BE49-F238E27FC236}">
                <a16:creationId xmlns:a16="http://schemas.microsoft.com/office/drawing/2014/main" id="{A54AA7AE-E07D-4750-95BD-608129AF38E7}"/>
              </a:ext>
            </a:extLst>
          </p:cNvPr>
          <p:cNvSpPr>
            <a:spLocks noGrp="1"/>
          </p:cNvSpPr>
          <p:nvPr>
            <p:ph type="pic" sz="quarter" idx="34"/>
          </p:nvPr>
        </p:nvSpPr>
        <p:spPr>
          <a:xfrm>
            <a:off x="3778057" y="2469767"/>
            <a:ext cx="1523612" cy="1591442"/>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1" name="Picture Placeholder 2">
            <a:extLst>
              <a:ext uri="{FF2B5EF4-FFF2-40B4-BE49-F238E27FC236}">
                <a16:creationId xmlns:a16="http://schemas.microsoft.com/office/drawing/2014/main" id="{AC5EC4D0-4DBD-41EF-98DF-2E27E3222630}"/>
              </a:ext>
            </a:extLst>
          </p:cNvPr>
          <p:cNvSpPr>
            <a:spLocks noGrp="1"/>
          </p:cNvSpPr>
          <p:nvPr>
            <p:ph type="pic" sz="quarter" idx="35"/>
          </p:nvPr>
        </p:nvSpPr>
        <p:spPr>
          <a:xfrm>
            <a:off x="5500112" y="2051222"/>
            <a:ext cx="1523612" cy="2009987"/>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2" name="Picture Placeholder 2">
            <a:extLst>
              <a:ext uri="{FF2B5EF4-FFF2-40B4-BE49-F238E27FC236}">
                <a16:creationId xmlns:a16="http://schemas.microsoft.com/office/drawing/2014/main" id="{5E734C43-3F36-4A32-A658-287DFE957E05}"/>
              </a:ext>
            </a:extLst>
          </p:cNvPr>
          <p:cNvSpPr>
            <a:spLocks noGrp="1"/>
          </p:cNvSpPr>
          <p:nvPr>
            <p:ph type="pic" sz="quarter" idx="36"/>
          </p:nvPr>
        </p:nvSpPr>
        <p:spPr>
          <a:xfrm>
            <a:off x="7229940" y="1725487"/>
            <a:ext cx="1523612" cy="233168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Tree>
    <p:extLst>
      <p:ext uri="{BB962C8B-B14F-4D97-AF65-F5344CB8AC3E}">
        <p14:creationId xmlns:p14="http://schemas.microsoft.com/office/powerpoint/2010/main" val="19473543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8_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40690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bg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3427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832756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rk Title with subtitle and content Layout">
    <p:bg>
      <p:bgPr>
        <a:solidFill>
          <a:schemeClr val="tx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a:xfrm>
            <a:off x="8288339" y="4877568"/>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165416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Two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Content Placeholder 7"/>
          <p:cNvSpPr>
            <a:spLocks noGrp="1"/>
          </p:cNvSpPr>
          <p:nvPr>
            <p:ph sz="quarter" idx="13"/>
          </p:nvPr>
        </p:nvSpPr>
        <p:spPr>
          <a:xfrm>
            <a:off x="388313" y="1235868"/>
            <a:ext cx="4097192"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235868"/>
            <a:ext cx="4096800"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3058619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Two Content with sub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371600"/>
            <a:ext cx="4096800"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Tree>
    <p:extLst>
      <p:ext uri="{BB962C8B-B14F-4D97-AF65-F5344CB8AC3E}">
        <p14:creationId xmlns:p14="http://schemas.microsoft.com/office/powerpoint/2010/main" val="26383209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ed quote green">
    <p:bg>
      <p:bgPr>
        <a:solidFill>
          <a:schemeClr val="tx2"/>
        </a:solidFill>
        <a:effectLst/>
      </p:bgPr>
    </p:bg>
    <p:spTree>
      <p:nvGrpSpPr>
        <p:cNvPr id="1" name=""/>
        <p:cNvGrpSpPr/>
        <p:nvPr/>
      </p:nvGrpSpPr>
      <p:grpSpPr>
        <a:xfrm>
          <a:off x="0" y="0"/>
          <a:ext cx="0" cy="0"/>
          <a:chOff x="0" y="0"/>
          <a:chExt cx="0" cy="0"/>
        </a:xfrm>
      </p:grpSpPr>
      <p:sp>
        <p:nvSpPr>
          <p:cNvPr id="4" name="Slide Number Placeholder 3"/>
          <p:cNvSpPr>
            <a:spLocks noGrp="1"/>
          </p:cNvSpPr>
          <p:nvPr userDrawn="1">
            <p:ph type="sldNum" sz="quarter" idx="11"/>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6" name="Content Placeholder 5">
            <a:extLst>
              <a:ext uri="{FF2B5EF4-FFF2-40B4-BE49-F238E27FC236}">
                <a16:creationId xmlns:a16="http://schemas.microsoft.com/office/drawing/2014/main" id="{583C30B9-6910-43B5-84A5-8C49D325BD64}"/>
              </a:ext>
            </a:extLst>
          </p:cNvPr>
          <p:cNvSpPr>
            <a:spLocks noGrp="1"/>
          </p:cNvSpPr>
          <p:nvPr>
            <p:ph sz="quarter" idx="12" hasCustomPrompt="1"/>
          </p:nvPr>
        </p:nvSpPr>
        <p:spPr>
          <a:xfrm>
            <a:off x="573088" y="515938"/>
            <a:ext cx="8183562" cy="2749550"/>
          </a:xfrm>
        </p:spPr>
        <p:txBody>
          <a:bodyPr anchor="b" anchorCtr="0">
            <a:normAutofit/>
          </a:bodyPr>
          <a:lstStyle>
            <a:lvl1pPr marL="0" indent="0">
              <a:lnSpc>
                <a:spcPct val="82000"/>
              </a:lnSpc>
              <a:spcBef>
                <a:spcPts val="0"/>
              </a:spcBef>
              <a:buNone/>
              <a:defRPr sz="4000">
                <a:solidFill>
                  <a:schemeClr val="bg1"/>
                </a:solidFill>
                <a:latin typeface="Arial Black" panose="020B0A04020102020204" pitchFamily="34" charset="0"/>
              </a:defRPr>
            </a:lvl1pPr>
          </a:lstStyle>
          <a:p>
            <a:pPr lvl="0"/>
            <a:r>
              <a:rPr lang="en-US" dirty="0"/>
              <a:t>“BOLD QUOTE</a:t>
            </a:r>
            <a:br>
              <a:rPr lang="en-US" dirty="0"/>
            </a:br>
            <a:r>
              <a:rPr lang="en-US" dirty="0">
                <a:solidFill>
                  <a:schemeClr val="accent1"/>
                </a:solidFill>
              </a:rPr>
              <a:t>GOES HERE</a:t>
            </a:r>
            <a:r>
              <a:rPr lang="en-US" dirty="0"/>
              <a:t>.”</a:t>
            </a:r>
          </a:p>
        </p:txBody>
      </p:sp>
      <p:sp>
        <p:nvSpPr>
          <p:cNvPr id="13" name="Text Placeholder 12">
            <a:extLst>
              <a:ext uri="{FF2B5EF4-FFF2-40B4-BE49-F238E27FC236}">
                <a16:creationId xmlns:a16="http://schemas.microsoft.com/office/drawing/2014/main" id="{D6BA9489-3DF1-4921-9415-83F5A6D6BFB5}"/>
              </a:ext>
            </a:extLst>
          </p:cNvPr>
          <p:cNvSpPr>
            <a:spLocks noGrp="1"/>
          </p:cNvSpPr>
          <p:nvPr>
            <p:ph type="body" sz="quarter" idx="13" hasCustomPrompt="1"/>
          </p:nvPr>
        </p:nvSpPr>
        <p:spPr>
          <a:xfrm>
            <a:off x="573089" y="3570288"/>
            <a:ext cx="8183562" cy="942975"/>
          </a:xfrm>
        </p:spPr>
        <p:txBody>
          <a:bodyPr/>
          <a:lstStyle>
            <a:lvl1pPr marL="0" indent="0">
              <a:buNone/>
              <a:defRPr>
                <a:solidFill>
                  <a:schemeClr val="bg1"/>
                </a:solidFill>
              </a:defRPr>
            </a:lvl1pPr>
            <a:lvl2pPr marL="180975" indent="0">
              <a:buNone/>
              <a:defRPr/>
            </a:lvl2pPr>
            <a:lvl3pPr marL="361950" indent="0">
              <a:buNone/>
              <a:defRPr/>
            </a:lvl3pPr>
            <a:lvl4pPr marL="447675" indent="0">
              <a:buNone/>
              <a:defRPr/>
            </a:lvl4pPr>
            <a:lvl5pPr marL="627062" indent="0">
              <a:buNone/>
              <a:defRPr/>
            </a:lvl5pPr>
          </a:lstStyle>
          <a:p>
            <a:r>
              <a:rPr lang="en-US" dirty="0"/>
              <a:t>Name, title</a:t>
            </a:r>
          </a:p>
        </p:txBody>
      </p:sp>
    </p:spTree>
    <p:extLst>
      <p:ext uri="{BB962C8B-B14F-4D97-AF65-F5344CB8AC3E}">
        <p14:creationId xmlns:p14="http://schemas.microsoft.com/office/powerpoint/2010/main" val="1699078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9547659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ark_End">
    <p:bg>
      <p:bgPr>
        <a:solidFill>
          <a:schemeClr val="tx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bg1"/>
                </a:solidFill>
              </a:rPr>
              <a:t>©2020 FIS and/or its subsidiaries. All Rights Reserved.</a:t>
            </a:r>
            <a:r>
              <a:rPr lang="en-US" sz="800" b="0" i="0" baseline="0" dirty="0">
                <a:solidFill>
                  <a:schemeClr val="bg1"/>
                </a:solidFill>
              </a:rPr>
              <a:t> </a:t>
            </a:r>
            <a:r>
              <a:rPr lang="en-US" sz="800" b="0" i="0" dirty="0">
                <a:solidFill>
                  <a:schemeClr val="bg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1587752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B5496A-B812-4B04-965F-AA4CB6D9D63C}" type="slidenum">
              <a:rPr lang="en-US" smtClean="0"/>
              <a:t>‹#›</a:t>
            </a:fld>
            <a:endParaRPr lang="en-US"/>
          </a:p>
        </p:txBody>
      </p:sp>
    </p:spTree>
    <p:extLst>
      <p:ext uri="{BB962C8B-B14F-4D97-AF65-F5344CB8AC3E}">
        <p14:creationId xmlns:p14="http://schemas.microsoft.com/office/powerpoint/2010/main" val="1180037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3631633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86E62A92-4FD1-4D77-82F6-84F8E0AF784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0"/>
            <a:ext cx="4572000" cy="5143494"/>
          </a:xfrm>
          <a:prstGeom prst="rect">
            <a:avLst/>
          </a:prstGeom>
        </p:spPr>
      </p:pic>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tx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5551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0737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8379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7"/>
          <p:cNvSpPr>
            <a:spLocks noGrp="1"/>
          </p:cNvSpPr>
          <p:nvPr>
            <p:ph sz="quarter" idx="13"/>
          </p:nvPr>
        </p:nvSpPr>
        <p:spPr>
          <a:xfrm>
            <a:off x="388313" y="1235868"/>
            <a:ext cx="4097192" cy="3380185"/>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235868"/>
            <a:ext cx="4096800" cy="3380185"/>
          </a:xfrm>
        </p:spPr>
        <p:txBody>
          <a:bodyPr/>
          <a:lstStyle/>
          <a:p>
            <a:pPr lvl="0"/>
            <a:r>
              <a:rPr lang="en-US"/>
              <a:t>Edit Master text styles</a:t>
            </a:r>
          </a:p>
          <a:p>
            <a:pPr lvl="1"/>
            <a:r>
              <a:rPr lang="en-US"/>
              <a:t>Second level</a:t>
            </a:r>
          </a:p>
          <a:p>
            <a:pPr lvl="2"/>
            <a:r>
              <a:rPr lang="en-US"/>
              <a:t>Third level</a:t>
            </a:r>
          </a:p>
        </p:txBody>
      </p:sp>
      <p:sp>
        <p:nvSpPr>
          <p:cNvPr id="3" name="Slide Number Placeholder 2"/>
          <p:cNvSpPr>
            <a:spLocks noGrp="1"/>
          </p:cNvSpPr>
          <p:nvPr>
            <p:ph type="sldNum" sz="quarter" idx="15"/>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23462846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BC888-CFD9-447A-9CD2-00B89AFE9439}"/>
              </a:ext>
            </a:extLst>
          </p:cNvPr>
          <p:cNvPicPr>
            <a:picLocks noChangeAspect="1"/>
          </p:cNvPicPr>
          <p:nvPr userDrawn="1"/>
        </p:nvPicPr>
        <p:blipFill>
          <a:blip r:embed="rId43" cstate="print">
            <a:extLst>
              <a:ext uri="{28A0092B-C50C-407E-A947-70E740481C1C}">
                <a14:useLocalDpi xmlns:a14="http://schemas.microsoft.com/office/drawing/2010/main"/>
              </a:ext>
            </a:extLst>
          </a:blip>
          <a:stretch>
            <a:fillRect/>
          </a:stretch>
        </p:blipFill>
        <p:spPr>
          <a:xfrm>
            <a:off x="354807" y="4758909"/>
            <a:ext cx="578644" cy="257175"/>
          </a:xfrm>
          <a:prstGeom prst="rect">
            <a:avLst/>
          </a:prstGeom>
        </p:spPr>
      </p:pic>
      <p:sp>
        <p:nvSpPr>
          <p:cNvPr id="2" name="Title Placeholder 1"/>
          <p:cNvSpPr>
            <a:spLocks noGrp="1"/>
          </p:cNvSpPr>
          <p:nvPr>
            <p:ph type="title"/>
          </p:nvPr>
        </p:nvSpPr>
        <p:spPr>
          <a:xfrm>
            <a:off x="382588" y="383309"/>
            <a:ext cx="8361170" cy="782638"/>
          </a:xfrm>
          <a:prstGeom prst="rect">
            <a:avLst/>
          </a:prstGeom>
        </p:spPr>
        <p:txBody>
          <a:bodyPr vert="horz" lIns="0" tIns="0" rIns="0" bIns="0" rtlCol="0" anchor="t">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8288339" y="4877568"/>
            <a:ext cx="468000" cy="135000"/>
          </a:xfrm>
          <a:prstGeom prst="rect">
            <a:avLst/>
          </a:prstGeom>
        </p:spPr>
        <p:txBody>
          <a:bodyPr vert="horz" lIns="0" tIns="0" rIns="0" bIns="0" rtlCol="0" anchor="ctr"/>
          <a:lstStyle>
            <a:lvl1pPr algn="r">
              <a:defRPr sz="900">
                <a:solidFill>
                  <a:schemeClr val="tx1">
                    <a:lumMod val="65000"/>
                    <a:lumOff val="35000"/>
                  </a:schemeClr>
                </a:solidFill>
              </a:defRPr>
            </a:lvl1pPr>
          </a:lstStyle>
          <a:p>
            <a:fld id="{C60C2248-B95D-984B-A0F4-42B9A4652AA7}" type="slidenum">
              <a:rPr lang="en-US" smtClean="0"/>
              <a:pPr/>
              <a:t>‹#›</a:t>
            </a:fld>
            <a:endParaRPr lang="en-US" dirty="0"/>
          </a:p>
        </p:txBody>
      </p:sp>
      <p:sp>
        <p:nvSpPr>
          <p:cNvPr id="4" name="Text Placeholder 3"/>
          <p:cNvSpPr>
            <a:spLocks noGrp="1"/>
          </p:cNvSpPr>
          <p:nvPr>
            <p:ph type="body" idx="1"/>
          </p:nvPr>
        </p:nvSpPr>
        <p:spPr>
          <a:xfrm>
            <a:off x="393604" y="1235870"/>
            <a:ext cx="8350154" cy="3380184"/>
          </a:xfrm>
          <a:prstGeom prst="rect">
            <a:avLst/>
          </a:prstGeom>
        </p:spPr>
        <p:txBody>
          <a:bodyPr vert="horz" lIns="0" tIns="0" rIns="0" bIns="0" rtlCol="0">
            <a:normAutofit/>
          </a:bodyPr>
          <a:lstStyle/>
          <a:p>
            <a:pPr lvl="0"/>
            <a:r>
              <a:rPr lang="fi-FI" dirty="0"/>
              <a:t>Click to edit Master text styles</a:t>
            </a:r>
          </a:p>
          <a:p>
            <a:pPr lvl="1"/>
            <a:r>
              <a:rPr lang="fi-FI" dirty="0"/>
              <a:t>Second </a:t>
            </a:r>
            <a:r>
              <a:rPr lang="fi-FI" dirty="0" err="1"/>
              <a:t>level</a:t>
            </a:r>
            <a:endParaRPr lang="fi-FI" dirty="0"/>
          </a:p>
          <a:p>
            <a:pPr lvl="2"/>
            <a:r>
              <a:rPr lang="fi-FI" dirty="0"/>
              <a:t>Third level</a:t>
            </a:r>
          </a:p>
        </p:txBody>
      </p:sp>
    </p:spTree>
    <p:extLst>
      <p:ext uri="{BB962C8B-B14F-4D97-AF65-F5344CB8AC3E}">
        <p14:creationId xmlns:p14="http://schemas.microsoft.com/office/powerpoint/2010/main" val="4064296392"/>
      </p:ext>
    </p:extLst>
  </p:cSld>
  <p:clrMap bg1="lt1" tx1="dk1" bg2="lt2" tx2="dk2" accent1="accent1" accent2="accent2" accent3="accent3" accent4="accent4" accent5="accent5" accent6="accent6" hlink="hlink" folHlink="folHlink"/>
  <p:sldLayoutIdLst>
    <p:sldLayoutId id="2147483748" r:id="rId1"/>
    <p:sldLayoutId id="2147483765" r:id="rId2"/>
    <p:sldLayoutId id="2147483768" r:id="rId3"/>
    <p:sldLayoutId id="2147483767" r:id="rId4"/>
    <p:sldLayoutId id="2147483766" r:id="rId5"/>
    <p:sldLayoutId id="2147483720" r:id="rId6"/>
    <p:sldLayoutId id="2147483769" r:id="rId7"/>
    <p:sldLayoutId id="2147483731" r:id="rId8"/>
    <p:sldLayoutId id="2147483721" r:id="rId9"/>
    <p:sldLayoutId id="2147483737" r:id="rId10"/>
    <p:sldLayoutId id="2147483764" r:id="rId11"/>
    <p:sldLayoutId id="2147483723" r:id="rId12"/>
    <p:sldLayoutId id="2147483724" r:id="rId13"/>
    <p:sldLayoutId id="2147483730" r:id="rId14"/>
    <p:sldLayoutId id="2147483751" r:id="rId15"/>
    <p:sldLayoutId id="2147483776" r:id="rId16"/>
    <p:sldLayoutId id="2147483778" r:id="rId17"/>
    <p:sldLayoutId id="2147483777" r:id="rId18"/>
    <p:sldLayoutId id="2147483779" r:id="rId19"/>
    <p:sldLayoutId id="2147483781" r:id="rId20"/>
    <p:sldLayoutId id="2147483780" r:id="rId21"/>
    <p:sldLayoutId id="2147483784" r:id="rId22"/>
    <p:sldLayoutId id="2147483782" r:id="rId23"/>
    <p:sldLayoutId id="2147483785" r:id="rId24"/>
    <p:sldLayoutId id="2147483786" r:id="rId25"/>
    <p:sldLayoutId id="2147483787" r:id="rId26"/>
    <p:sldLayoutId id="2147483783" r:id="rId27"/>
    <p:sldLayoutId id="2147483791" r:id="rId28"/>
    <p:sldLayoutId id="2147483790" r:id="rId29"/>
    <p:sldLayoutId id="2147483789" r:id="rId30"/>
    <p:sldLayoutId id="2147483788" r:id="rId31"/>
    <p:sldLayoutId id="2147483792" r:id="rId32"/>
    <p:sldLayoutId id="2147483793" r:id="rId33"/>
    <p:sldLayoutId id="2147483774" r:id="rId34"/>
    <p:sldLayoutId id="2147483770" r:id="rId35"/>
    <p:sldLayoutId id="2147483771" r:id="rId36"/>
    <p:sldLayoutId id="2147483772" r:id="rId37"/>
    <p:sldLayoutId id="2147483773" r:id="rId38"/>
    <p:sldLayoutId id="2147483734" r:id="rId39"/>
    <p:sldLayoutId id="2147483775" r:id="rId40"/>
    <p:sldLayoutId id="2147483795" r:id="rId41"/>
  </p:sldLayoutIdLst>
  <p:hf hdr="0" ftr="0" dt="0"/>
  <p:txStyles>
    <p:titleStyle>
      <a:lvl1pPr algn="l" defTabSz="457200" rtl="0" eaLnBrk="1" latinLnBrk="0" hangingPunct="1">
        <a:lnSpc>
          <a:spcPct val="80000"/>
        </a:lnSpc>
        <a:spcBef>
          <a:spcPct val="0"/>
        </a:spcBef>
        <a:buNone/>
        <a:defRPr sz="2600" b="1" kern="1200">
          <a:solidFill>
            <a:schemeClr val="tx1"/>
          </a:solidFill>
          <a:latin typeface="+mj-lt"/>
          <a:ea typeface="+mj-ea"/>
          <a:cs typeface="+mj-cs"/>
        </a:defRPr>
      </a:lvl1pPr>
    </p:titleStyle>
    <p:body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hyperlink" Target="https://linuxcontainers.org/lxd/" TargetMode="External"/><Relationship Id="rId3" Type="http://schemas.openxmlformats.org/officeDocument/2006/relationships/image" Target="../media/image37.png"/><Relationship Id="rId7" Type="http://schemas.openxmlformats.org/officeDocument/2006/relationships/hyperlink" Target="https://coreos.com/rkt/" TargetMode="External"/><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hyperlink" Target="https://containerd.io/"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hyperlink" Target="https://kubernetes.io/docs/concepts/workloads/controllers/deployment/" TargetMode="External"/><Relationship Id="rId3" Type="http://schemas.openxmlformats.org/officeDocument/2006/relationships/hyperlink" Target="https://kubernetes.io/docs/concepts/workloads/pods/pod-overview/" TargetMode="External"/><Relationship Id="rId7" Type="http://schemas.openxmlformats.org/officeDocument/2006/relationships/hyperlink" Target="https://kubernetes.io/docs/concepts/workloads/controllers/replicaset/"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kubernetes.io/docs/concepts/overview/working-with-objects/namespaces/" TargetMode="External"/><Relationship Id="rId11" Type="http://schemas.openxmlformats.org/officeDocument/2006/relationships/hyperlink" Target="https://kubernetes.io/docs/concepts/workloads/controllers/jobs-run-to-completion/" TargetMode="External"/><Relationship Id="rId5" Type="http://schemas.openxmlformats.org/officeDocument/2006/relationships/hyperlink" Target="https://kubernetes.io/docs/concepts/storage/volumes/" TargetMode="External"/><Relationship Id="rId10" Type="http://schemas.openxmlformats.org/officeDocument/2006/relationships/hyperlink" Target="https://kubernetes.io/docs/concepts/workloads/controllers/daemonset/" TargetMode="External"/><Relationship Id="rId4" Type="http://schemas.openxmlformats.org/officeDocument/2006/relationships/hyperlink" Target="https://kubernetes.io/docs/concepts/services-networking/service/" TargetMode="External"/><Relationship Id="rId9" Type="http://schemas.openxmlformats.org/officeDocument/2006/relationships/hyperlink" Target="https://kubernetes.io/docs/concepts/workloads/controllers/statefulset/"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3" Type="http://schemas.openxmlformats.org/officeDocument/2006/relationships/hyperlink" Target="https://storage.googleapis.com/kubernetes-release/release/stable.txt)/bin/linux/amd64/kubectl"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storage.googleapis.com/minikube/releases/latest/minikube-linux-amd64"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microsoft.com/office/2007/relationships/hdphoto" Target="../media/hdphoto6.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microsoft.com/office/2007/relationships/hdphoto" Target="../media/hdphoto7.wdp"/></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microsoft.com/office/2007/relationships/hdphoto" Target="../media/hdphoto8.wdp"/></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microsoft.com/office/2007/relationships/hdphoto" Target="../media/hdphoto9.wdp"/></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microsoft.com/office/2007/relationships/hdphoto" Target="../media/hdphoto10.wdp"/></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microsoft.com/office/2007/relationships/hdphoto" Target="../media/hdphoto11.wdp"/></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hyperlink" Target="https://kubernetes.io/docs/reference/generated/kubernetes-api/v1.13/#podcondition-v1-core" TargetMode="Externa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microsoft.com/office/2007/relationships/hdphoto" Target="../media/hdphoto14.wdp"/></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microsoft.com/office/2007/relationships/hdphoto" Target="../media/hdphoto15.wdp"/></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hyperlink" Target="https://kubernetes.io/docs/concepts/workloads/pods/pod/"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hyperlink" Target="https://kubernetes.io/docs/concepts/architecture/nodes/"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53689" y="871515"/>
            <a:ext cx="662021" cy="885871"/>
          </a:xfrm>
          <a:prstGeom prst="rect">
            <a:avLst/>
          </a:prstGeom>
        </p:spPr>
      </p:pic>
      <p:pic>
        <p:nvPicPr>
          <p:cNvPr id="3" name="Picture 2"/>
          <p:cNvPicPr>
            <a:picLocks noChangeAspect="1"/>
          </p:cNvPicPr>
          <p:nvPr/>
        </p:nvPicPr>
        <p:blipFill>
          <a:blip r:embed="rId2"/>
          <a:stretch>
            <a:fillRect/>
          </a:stretch>
        </p:blipFill>
        <p:spPr>
          <a:xfrm>
            <a:off x="4278254" y="1959780"/>
            <a:ext cx="662021" cy="885871"/>
          </a:xfrm>
          <a:prstGeom prst="rect">
            <a:avLst/>
          </a:prstGeom>
        </p:spPr>
      </p:pic>
      <p:pic>
        <p:nvPicPr>
          <p:cNvPr id="4" name="Picture 3"/>
          <p:cNvPicPr>
            <a:picLocks noChangeAspect="1"/>
          </p:cNvPicPr>
          <p:nvPr/>
        </p:nvPicPr>
        <p:blipFill>
          <a:blip r:embed="rId2"/>
          <a:stretch>
            <a:fillRect/>
          </a:stretch>
        </p:blipFill>
        <p:spPr>
          <a:xfrm>
            <a:off x="4253689" y="2984456"/>
            <a:ext cx="662021" cy="885871"/>
          </a:xfrm>
          <a:prstGeom prst="rect">
            <a:avLst/>
          </a:prstGeom>
        </p:spPr>
      </p:pic>
      <p:pic>
        <p:nvPicPr>
          <p:cNvPr id="5" name="Picture 4"/>
          <p:cNvPicPr>
            <a:picLocks noChangeAspect="1"/>
          </p:cNvPicPr>
          <p:nvPr/>
        </p:nvPicPr>
        <p:blipFill>
          <a:blip r:embed="rId3"/>
          <a:stretch>
            <a:fillRect/>
          </a:stretch>
        </p:blipFill>
        <p:spPr>
          <a:xfrm>
            <a:off x="7183421" y="1926441"/>
            <a:ext cx="619157" cy="91921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8891" y="1973372"/>
            <a:ext cx="838181" cy="83818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71457" y="2241551"/>
            <a:ext cx="735729" cy="429303"/>
          </a:xfrm>
          <a:prstGeom prst="rect">
            <a:avLst/>
          </a:prstGeom>
        </p:spPr>
      </p:pic>
      <p:cxnSp>
        <p:nvCxnSpPr>
          <p:cNvPr id="9" name="Elbow Connector 8"/>
          <p:cNvCxnSpPr>
            <a:endCxn id="2" idx="1"/>
          </p:cNvCxnSpPr>
          <p:nvPr/>
        </p:nvCxnSpPr>
        <p:spPr>
          <a:xfrm rot="5400000" flipH="1" flipV="1">
            <a:off x="3240018" y="1372375"/>
            <a:ext cx="1071595" cy="955747"/>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Elbow Connector 9"/>
          <p:cNvCxnSpPr>
            <a:endCxn id="4" idx="1"/>
          </p:cNvCxnSpPr>
          <p:nvPr/>
        </p:nvCxnSpPr>
        <p:spPr>
          <a:xfrm rot="16200000" flipH="1">
            <a:off x="3250804" y="2424507"/>
            <a:ext cx="1050023" cy="955746"/>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flipV="1">
            <a:off x="3291836" y="2402715"/>
            <a:ext cx="937221" cy="55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Elbow Connector 20"/>
          <p:cNvCxnSpPr>
            <a:stCxn id="4" idx="3"/>
            <a:endCxn id="7" idx="1"/>
          </p:cNvCxnSpPr>
          <p:nvPr/>
        </p:nvCxnSpPr>
        <p:spPr>
          <a:xfrm flipV="1">
            <a:off x="4915709" y="2456203"/>
            <a:ext cx="955748" cy="971189"/>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Elbow Connector 21"/>
          <p:cNvCxnSpPr>
            <a:stCxn id="2" idx="3"/>
            <a:endCxn id="7" idx="1"/>
          </p:cNvCxnSpPr>
          <p:nvPr/>
        </p:nvCxnSpPr>
        <p:spPr>
          <a:xfrm>
            <a:off x="4915710" y="1314450"/>
            <a:ext cx="955747" cy="1141752"/>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p:cNvCxnSpPr/>
          <p:nvPr/>
        </p:nvCxnSpPr>
        <p:spPr>
          <a:xfrm>
            <a:off x="4940275" y="2456202"/>
            <a:ext cx="93118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p:nvPr/>
        </p:nvCxnSpPr>
        <p:spPr>
          <a:xfrm>
            <a:off x="6630079" y="2456203"/>
            <a:ext cx="553343" cy="510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37" name="Picture 36"/>
          <p:cNvPicPr>
            <a:picLocks noChangeAspect="1"/>
          </p:cNvPicPr>
          <p:nvPr/>
        </p:nvPicPr>
        <p:blipFill>
          <a:blip r:embed="rId6"/>
          <a:stretch>
            <a:fillRect/>
          </a:stretch>
        </p:blipFill>
        <p:spPr>
          <a:xfrm>
            <a:off x="1358322" y="2241551"/>
            <a:ext cx="566062" cy="397387"/>
          </a:xfrm>
          <a:prstGeom prst="rect">
            <a:avLst/>
          </a:prstGeom>
        </p:spPr>
      </p:pic>
      <p:cxnSp>
        <p:nvCxnSpPr>
          <p:cNvPr id="38" name="Straight Arrow Connector 37"/>
          <p:cNvCxnSpPr/>
          <p:nvPr/>
        </p:nvCxnSpPr>
        <p:spPr>
          <a:xfrm flipV="1">
            <a:off x="1907425" y="2388598"/>
            <a:ext cx="626696" cy="104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 name="Flowchart: Terminator 41"/>
          <p:cNvSpPr/>
          <p:nvPr/>
        </p:nvSpPr>
        <p:spPr>
          <a:xfrm>
            <a:off x="5861222" y="2726361"/>
            <a:ext cx="563578" cy="110640"/>
          </a:xfrm>
          <a:prstGeom prst="flowChartTermina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3" name="Flowchart: Terminator 42"/>
          <p:cNvSpPr/>
          <p:nvPr/>
        </p:nvSpPr>
        <p:spPr>
          <a:xfrm>
            <a:off x="2649795" y="2837001"/>
            <a:ext cx="563578" cy="110640"/>
          </a:xfrm>
          <a:prstGeom prst="flowChartTermina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4" name="TextBox 43"/>
          <p:cNvSpPr txBox="1"/>
          <p:nvPr/>
        </p:nvSpPr>
        <p:spPr>
          <a:xfrm>
            <a:off x="5809473" y="2710042"/>
            <a:ext cx="701686" cy="276999"/>
          </a:xfrm>
          <a:prstGeom prst="rect">
            <a:avLst/>
          </a:prstGeom>
          <a:noFill/>
        </p:spPr>
        <p:txBody>
          <a:bodyPr wrap="square" rtlCol="0">
            <a:spAutoFit/>
          </a:bodyPr>
          <a:lstStyle/>
          <a:p>
            <a:r>
              <a:rPr lang="en-US" sz="600" b="1" dirty="0"/>
              <a:t>Message Queue</a:t>
            </a:r>
          </a:p>
        </p:txBody>
      </p:sp>
      <p:sp>
        <p:nvSpPr>
          <p:cNvPr id="45" name="TextBox 44"/>
          <p:cNvSpPr txBox="1"/>
          <p:nvPr/>
        </p:nvSpPr>
        <p:spPr>
          <a:xfrm>
            <a:off x="2658241" y="2802696"/>
            <a:ext cx="639701" cy="276999"/>
          </a:xfrm>
          <a:prstGeom prst="rect">
            <a:avLst/>
          </a:prstGeom>
          <a:noFill/>
        </p:spPr>
        <p:txBody>
          <a:bodyPr wrap="square" rtlCol="0">
            <a:spAutoFit/>
          </a:bodyPr>
          <a:lstStyle/>
          <a:p>
            <a:r>
              <a:rPr lang="en-US" sz="600" b="1" dirty="0"/>
              <a:t>Load Balancer</a:t>
            </a:r>
          </a:p>
        </p:txBody>
      </p:sp>
      <p:sp>
        <p:nvSpPr>
          <p:cNvPr id="8" name="Slide Number Placeholder 7">
            <a:extLst>
              <a:ext uri="{FF2B5EF4-FFF2-40B4-BE49-F238E27FC236}">
                <a16:creationId xmlns:a16="http://schemas.microsoft.com/office/drawing/2014/main" id="{BFCD0205-B4B1-436F-8549-4E85F62E4B31}"/>
              </a:ext>
            </a:extLst>
          </p:cNvPr>
          <p:cNvSpPr>
            <a:spLocks noGrp="1"/>
          </p:cNvSpPr>
          <p:nvPr>
            <p:ph type="sldNum" sz="quarter" idx="12"/>
          </p:nvPr>
        </p:nvSpPr>
        <p:spPr/>
        <p:txBody>
          <a:bodyPr/>
          <a:lstStyle/>
          <a:p>
            <a:fld id="{D5B5496A-B812-4B04-965F-AA4CB6D9D63C}" type="slidenum">
              <a:rPr lang="en-US" smtClean="0"/>
              <a:t>1</a:t>
            </a:fld>
            <a:endParaRPr lang="en-US" dirty="0"/>
          </a:p>
        </p:txBody>
      </p:sp>
      <p:sp>
        <p:nvSpPr>
          <p:cNvPr id="11" name="TextBox 10">
            <a:extLst>
              <a:ext uri="{FF2B5EF4-FFF2-40B4-BE49-F238E27FC236}">
                <a16:creationId xmlns:a16="http://schemas.microsoft.com/office/drawing/2014/main" id="{1807B45B-23B1-4A6A-AB19-B00074E0E3A6}"/>
              </a:ext>
            </a:extLst>
          </p:cNvPr>
          <p:cNvSpPr txBox="1"/>
          <p:nvPr/>
        </p:nvSpPr>
        <p:spPr>
          <a:xfrm>
            <a:off x="347987" y="163187"/>
            <a:ext cx="4899907" cy="565146"/>
          </a:xfrm>
          <a:prstGeom prst="rect">
            <a:avLst/>
          </a:prstGeom>
          <a:noFill/>
        </p:spPr>
        <p:txBody>
          <a:bodyPr wrap="square" lIns="36000" tIns="36000" rIns="36000" bIns="36000" rtlCol="0">
            <a:spAutoFit/>
          </a:bodyPr>
          <a:lstStyle/>
          <a:p>
            <a:r>
              <a:rPr lang="en-US" sz="3200" b="1" dirty="0">
                <a:latin typeface="Arial Nova Cond" panose="020B0506020202020204" pitchFamily="34" charset="0"/>
                <a:ea typeface="+mj-ea"/>
                <a:cs typeface="+mj-cs"/>
              </a:rPr>
              <a:t>Typical Monolith Application</a:t>
            </a:r>
          </a:p>
        </p:txBody>
      </p:sp>
    </p:spTree>
    <p:extLst>
      <p:ext uri="{BB962C8B-B14F-4D97-AF65-F5344CB8AC3E}">
        <p14:creationId xmlns:p14="http://schemas.microsoft.com/office/powerpoint/2010/main" val="558092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04A36C1-0EA5-475D-B914-AC13009464FD}"/>
              </a:ext>
            </a:extLst>
          </p:cNvPr>
          <p:cNvSpPr>
            <a:spLocks noGrp="1"/>
          </p:cNvSpPr>
          <p:nvPr>
            <p:ph type="title"/>
          </p:nvPr>
        </p:nvSpPr>
        <p:spPr>
          <a:xfrm>
            <a:off x="382588" y="383309"/>
            <a:ext cx="8361170" cy="782638"/>
          </a:xfrm>
        </p:spPr>
        <p:txBody>
          <a:bodyPr/>
          <a:lstStyle/>
          <a:p>
            <a:r>
              <a:rPr lang="en-US" dirty="0"/>
              <a:t>Kubernetes Master</a:t>
            </a:r>
          </a:p>
        </p:txBody>
      </p:sp>
      <p:pic>
        <p:nvPicPr>
          <p:cNvPr id="6" name="Picture 5">
            <a:extLst>
              <a:ext uri="{FF2B5EF4-FFF2-40B4-BE49-F238E27FC236}">
                <a16:creationId xmlns:a16="http://schemas.microsoft.com/office/drawing/2014/main" id="{A1CB1A2F-8ED0-4AB5-8745-91BD03E924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644" y="1019007"/>
            <a:ext cx="8175113" cy="3597048"/>
          </a:xfrm>
          <a:prstGeom prst="rect">
            <a:avLst/>
          </a:prstGeom>
          <a:noFill/>
        </p:spPr>
      </p:pic>
      <p:sp>
        <p:nvSpPr>
          <p:cNvPr id="13" name="Slide Number Placeholder 3">
            <a:extLst>
              <a:ext uri="{FF2B5EF4-FFF2-40B4-BE49-F238E27FC236}">
                <a16:creationId xmlns:a16="http://schemas.microsoft.com/office/drawing/2014/main" id="{F127ED50-258F-46FF-845D-E5B312EFCFF2}"/>
              </a:ext>
            </a:extLst>
          </p:cNvPr>
          <p:cNvSpPr>
            <a:spLocks noGrp="1"/>
          </p:cNvSpPr>
          <p:nvPr>
            <p:ph type="sldNum" sz="quarter" idx="12"/>
          </p:nvPr>
        </p:nvSpPr>
        <p:spPr>
          <a:xfrm>
            <a:off x="8288339" y="4877568"/>
            <a:ext cx="468000" cy="135000"/>
          </a:xfrm>
        </p:spPr>
        <p:txBody>
          <a:bodyPr/>
          <a:lstStyle/>
          <a:p>
            <a:pPr>
              <a:spcAft>
                <a:spcPts val="600"/>
              </a:spcAft>
            </a:pPr>
            <a:fld id="{D5B5496A-B812-4B04-965F-AA4CB6D9D63C}" type="slidenum">
              <a:rPr lang="en-US" smtClean="0"/>
              <a:pPr>
                <a:spcAft>
                  <a:spcPts val="600"/>
                </a:spcAft>
              </a:pPr>
              <a:t>10</a:t>
            </a:fld>
            <a:endParaRPr lang="en-US" dirty="0"/>
          </a:p>
        </p:txBody>
      </p:sp>
      <p:sp>
        <p:nvSpPr>
          <p:cNvPr id="5" name="Title 1"/>
          <p:cNvSpPr txBox="1">
            <a:spLocks/>
          </p:cNvSpPr>
          <p:nvPr/>
        </p:nvSpPr>
        <p:spPr>
          <a:xfrm>
            <a:off x="342900" y="205982"/>
            <a:ext cx="8547925"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300" b="1" dirty="0">
              <a:latin typeface="Arial Nova Cond" panose="020B0506020202020204" pitchFamily="34" charset="0"/>
            </a:endParaRPr>
          </a:p>
        </p:txBody>
      </p:sp>
      <p:sp>
        <p:nvSpPr>
          <p:cNvPr id="2" name="Slide Number Placeholder 1" hidden="1">
            <a:extLst>
              <a:ext uri="{FF2B5EF4-FFF2-40B4-BE49-F238E27FC236}">
                <a16:creationId xmlns:a16="http://schemas.microsoft.com/office/drawing/2014/main" id="{76B1A619-97CF-45A1-BEC5-8BCEC4E639C9}"/>
              </a:ext>
            </a:extLst>
          </p:cNvPr>
          <p:cNvSpPr>
            <a:spLocks noGrp="1"/>
          </p:cNvSpPr>
          <p:nvPr>
            <p:ph type="sldNum" sz="quarter" idx="12"/>
          </p:nvPr>
        </p:nvSpPr>
        <p:spPr/>
        <p:txBody>
          <a:bodyPr/>
          <a:lstStyle/>
          <a:p>
            <a:pPr>
              <a:spcAft>
                <a:spcPts val="600"/>
              </a:spcAft>
            </a:pPr>
            <a:fld id="{D5B5496A-B812-4B04-965F-AA4CB6D9D63C}" type="slidenum">
              <a:rPr lang="en-US" smtClean="0"/>
              <a:pPr>
                <a:spcAft>
                  <a:spcPts val="600"/>
                </a:spcAft>
              </a:pPr>
              <a:t>10</a:t>
            </a:fld>
            <a:endParaRPr lang="en-US" dirty="0"/>
          </a:p>
        </p:txBody>
      </p:sp>
    </p:spTree>
    <p:extLst>
      <p:ext uri="{BB962C8B-B14F-4D97-AF65-F5344CB8AC3E}">
        <p14:creationId xmlns:p14="http://schemas.microsoft.com/office/powerpoint/2010/main" val="514951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2900" y="205982"/>
            <a:ext cx="8547925"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300" b="1" dirty="0">
              <a:latin typeface="Arial Nova Cond" panose="020B0506020202020204" pitchFamily="34" charset="0"/>
            </a:endParaRPr>
          </a:p>
        </p:txBody>
      </p:sp>
      <p:sp>
        <p:nvSpPr>
          <p:cNvPr id="2" name="Slide Number Placeholder 1" hidden="1">
            <a:extLst>
              <a:ext uri="{FF2B5EF4-FFF2-40B4-BE49-F238E27FC236}">
                <a16:creationId xmlns:a16="http://schemas.microsoft.com/office/drawing/2014/main" id="{76B1A619-97CF-45A1-BEC5-8BCEC4E639C9}"/>
              </a:ext>
            </a:extLst>
          </p:cNvPr>
          <p:cNvSpPr>
            <a:spLocks noGrp="1"/>
          </p:cNvSpPr>
          <p:nvPr>
            <p:ph type="sldNum" sz="quarter" idx="12"/>
          </p:nvPr>
        </p:nvSpPr>
        <p:spPr/>
        <p:txBody>
          <a:bodyPr/>
          <a:lstStyle/>
          <a:p>
            <a:pPr>
              <a:spcAft>
                <a:spcPts val="600"/>
              </a:spcAft>
            </a:pPr>
            <a:fld id="{D5B5496A-B812-4B04-965F-AA4CB6D9D63C}" type="slidenum">
              <a:rPr lang="en-US" smtClean="0"/>
              <a:pPr>
                <a:spcAft>
                  <a:spcPts val="600"/>
                </a:spcAft>
              </a:pPr>
              <a:t>11</a:t>
            </a:fld>
            <a:endParaRPr lang="en-US" dirty="0"/>
          </a:p>
        </p:txBody>
      </p:sp>
      <p:pic>
        <p:nvPicPr>
          <p:cNvPr id="4" name="Picture 3" descr="A close up of a device&#10;&#10;Description automatically generated">
            <a:extLst>
              <a:ext uri="{FF2B5EF4-FFF2-40B4-BE49-F238E27FC236}">
                <a16:creationId xmlns:a16="http://schemas.microsoft.com/office/drawing/2014/main" id="{15EBB7C5-6DB3-4380-9A62-DC78470F8E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655" y="739293"/>
            <a:ext cx="8131745" cy="3991458"/>
          </a:xfrm>
          <a:prstGeom prst="rect">
            <a:avLst/>
          </a:prstGeom>
        </p:spPr>
      </p:pic>
      <p:sp>
        <p:nvSpPr>
          <p:cNvPr id="9" name="Title 1">
            <a:extLst>
              <a:ext uri="{FF2B5EF4-FFF2-40B4-BE49-F238E27FC236}">
                <a16:creationId xmlns:a16="http://schemas.microsoft.com/office/drawing/2014/main" id="{EAA07AEE-C0C6-4937-8A71-CD748A8A16B9}"/>
              </a:ext>
            </a:extLst>
          </p:cNvPr>
          <p:cNvSpPr>
            <a:spLocks noGrp="1"/>
          </p:cNvSpPr>
          <p:nvPr>
            <p:ph type="title"/>
          </p:nvPr>
        </p:nvSpPr>
        <p:spPr>
          <a:xfrm>
            <a:off x="253175" y="197405"/>
            <a:ext cx="8361170" cy="782638"/>
          </a:xfrm>
        </p:spPr>
        <p:txBody>
          <a:bodyPr/>
          <a:lstStyle/>
          <a:p>
            <a:r>
              <a:rPr lang="en-US" dirty="0"/>
              <a:t>Kubernetes Worker Node</a:t>
            </a:r>
          </a:p>
        </p:txBody>
      </p:sp>
    </p:spTree>
    <p:extLst>
      <p:ext uri="{BB962C8B-B14F-4D97-AF65-F5344CB8AC3E}">
        <p14:creationId xmlns:p14="http://schemas.microsoft.com/office/powerpoint/2010/main" val="152555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hidden="1">
            <a:extLst>
              <a:ext uri="{FF2B5EF4-FFF2-40B4-BE49-F238E27FC236}">
                <a16:creationId xmlns:a16="http://schemas.microsoft.com/office/drawing/2014/main" id="{76B1A619-97CF-45A1-BEC5-8BCEC4E639C9}"/>
              </a:ext>
            </a:extLst>
          </p:cNvPr>
          <p:cNvSpPr>
            <a:spLocks noGrp="1"/>
          </p:cNvSpPr>
          <p:nvPr>
            <p:ph type="sldNum" sz="quarter" idx="12"/>
          </p:nvPr>
        </p:nvSpPr>
        <p:spPr/>
        <p:txBody>
          <a:bodyPr/>
          <a:lstStyle/>
          <a:p>
            <a:pPr>
              <a:spcAft>
                <a:spcPts val="600"/>
              </a:spcAft>
            </a:pPr>
            <a:fld id="{D5B5496A-B812-4B04-965F-AA4CB6D9D63C}" type="slidenum">
              <a:rPr lang="en-US" smtClean="0"/>
              <a:pPr>
                <a:spcAft>
                  <a:spcPts val="600"/>
                </a:spcAft>
              </a:pPr>
              <a:t>12</a:t>
            </a:fld>
            <a:endParaRPr lang="en-US" dirty="0"/>
          </a:p>
        </p:txBody>
      </p:sp>
      <p:pic>
        <p:nvPicPr>
          <p:cNvPr id="8" name="Picture 7">
            <a:extLst>
              <a:ext uri="{FF2B5EF4-FFF2-40B4-BE49-F238E27FC236}">
                <a16:creationId xmlns:a16="http://schemas.microsoft.com/office/drawing/2014/main" id="{56133DC3-2929-444C-9B71-2008140C76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655" y="708651"/>
            <a:ext cx="8045962" cy="3912138"/>
          </a:xfrm>
          <a:prstGeom prst="rect">
            <a:avLst/>
          </a:prstGeom>
        </p:spPr>
      </p:pic>
      <p:sp>
        <p:nvSpPr>
          <p:cNvPr id="9" name="Title 1">
            <a:extLst>
              <a:ext uri="{FF2B5EF4-FFF2-40B4-BE49-F238E27FC236}">
                <a16:creationId xmlns:a16="http://schemas.microsoft.com/office/drawing/2014/main" id="{37210B14-72C5-464D-990D-969D24E4802A}"/>
              </a:ext>
            </a:extLst>
          </p:cNvPr>
          <p:cNvSpPr>
            <a:spLocks noGrp="1"/>
          </p:cNvSpPr>
          <p:nvPr>
            <p:ph type="title"/>
          </p:nvPr>
        </p:nvSpPr>
        <p:spPr>
          <a:xfrm>
            <a:off x="253175" y="197405"/>
            <a:ext cx="8361170" cy="782638"/>
          </a:xfrm>
        </p:spPr>
        <p:txBody>
          <a:bodyPr/>
          <a:lstStyle/>
          <a:p>
            <a:r>
              <a:rPr lang="en-US" dirty="0"/>
              <a:t>Kubernetes Architecture Diagram</a:t>
            </a:r>
          </a:p>
        </p:txBody>
      </p:sp>
    </p:spTree>
    <p:extLst>
      <p:ext uri="{BB962C8B-B14F-4D97-AF65-F5344CB8AC3E}">
        <p14:creationId xmlns:p14="http://schemas.microsoft.com/office/powerpoint/2010/main" val="3970683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820" y="308610"/>
            <a:ext cx="2081440" cy="149392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820" y="1902123"/>
            <a:ext cx="2081440" cy="149392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820" y="3463290"/>
            <a:ext cx="2081440" cy="1493925"/>
          </a:xfrm>
          <a:prstGeom prst="rect">
            <a:avLst/>
          </a:prstGeom>
        </p:spPr>
      </p:pic>
      <p:sp>
        <p:nvSpPr>
          <p:cNvPr id="11" name="Oval 10"/>
          <p:cNvSpPr/>
          <p:nvPr/>
        </p:nvSpPr>
        <p:spPr>
          <a:xfrm>
            <a:off x="2456113" y="2392841"/>
            <a:ext cx="457200" cy="445770"/>
          </a:xfrm>
          <a:prstGeom prst="ellipse">
            <a:avLst/>
          </a:prstGeom>
          <a:solidFill>
            <a:srgbClr val="BA4612"/>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350" dirty="0"/>
          </a:p>
        </p:txBody>
      </p:sp>
      <p:sp>
        <p:nvSpPr>
          <p:cNvPr id="12" name="Oval 11"/>
          <p:cNvSpPr/>
          <p:nvPr/>
        </p:nvSpPr>
        <p:spPr>
          <a:xfrm>
            <a:off x="290155" y="1760952"/>
            <a:ext cx="752084" cy="655520"/>
          </a:xfrm>
          <a:prstGeom prst="ellipse">
            <a:avLst/>
          </a:prstGeom>
          <a:solidFill>
            <a:schemeClr val="tx2">
              <a:lumMod val="60000"/>
              <a:lumOff val="40000"/>
            </a:schemeClr>
          </a:solidFill>
          <a:ln w="38100">
            <a:solidFill>
              <a:schemeClr val="tx2">
                <a:lumMod val="5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350" dirty="0"/>
          </a:p>
        </p:txBody>
      </p:sp>
      <p:sp>
        <p:nvSpPr>
          <p:cNvPr id="13" name="TextBox 12"/>
          <p:cNvSpPr txBox="1"/>
          <p:nvPr/>
        </p:nvSpPr>
        <p:spPr>
          <a:xfrm>
            <a:off x="2493815" y="2477226"/>
            <a:ext cx="452717" cy="507831"/>
          </a:xfrm>
          <a:prstGeom prst="rect">
            <a:avLst/>
          </a:prstGeom>
          <a:noFill/>
        </p:spPr>
        <p:txBody>
          <a:bodyPr wrap="square" rtlCol="0">
            <a:spAutoFit/>
          </a:bodyPr>
          <a:lstStyle/>
          <a:p>
            <a:r>
              <a:rPr lang="en-US" sz="1350" b="1" dirty="0">
                <a:solidFill>
                  <a:schemeClr val="bg1"/>
                </a:solidFill>
              </a:rPr>
              <a:t>API</a:t>
            </a:r>
          </a:p>
        </p:txBody>
      </p:sp>
      <p:sp>
        <p:nvSpPr>
          <p:cNvPr id="14" name="TextBox 13"/>
          <p:cNvSpPr txBox="1"/>
          <p:nvPr/>
        </p:nvSpPr>
        <p:spPr>
          <a:xfrm>
            <a:off x="232290" y="1794054"/>
            <a:ext cx="867811" cy="577081"/>
          </a:xfrm>
          <a:prstGeom prst="rect">
            <a:avLst/>
          </a:prstGeom>
          <a:noFill/>
          <a:ln>
            <a:noFill/>
          </a:ln>
        </p:spPr>
        <p:txBody>
          <a:bodyPr wrap="square" rtlCol="0">
            <a:spAutoFit/>
          </a:bodyPr>
          <a:lstStyle/>
          <a:p>
            <a:pPr algn="ctr"/>
            <a:r>
              <a:rPr lang="en-US" sz="1050" b="1" dirty="0"/>
              <a:t>UI</a:t>
            </a:r>
          </a:p>
          <a:p>
            <a:pPr algn="ctr"/>
            <a:r>
              <a:rPr lang="en-US" sz="1050" dirty="0"/>
              <a:t>User</a:t>
            </a:r>
          </a:p>
          <a:p>
            <a:pPr algn="ctr"/>
            <a:r>
              <a:rPr lang="en-US" sz="1050" dirty="0"/>
              <a:t>Interface</a:t>
            </a:r>
          </a:p>
        </p:txBody>
      </p:sp>
      <p:sp>
        <p:nvSpPr>
          <p:cNvPr id="15" name="Oval 14"/>
          <p:cNvSpPr/>
          <p:nvPr/>
        </p:nvSpPr>
        <p:spPr>
          <a:xfrm>
            <a:off x="299646" y="2827313"/>
            <a:ext cx="752084" cy="655520"/>
          </a:xfrm>
          <a:prstGeom prst="ellipse">
            <a:avLst/>
          </a:prstGeom>
          <a:solidFill>
            <a:schemeClr val="tx2">
              <a:lumMod val="60000"/>
              <a:lumOff val="40000"/>
            </a:schemeClr>
          </a:solidFill>
          <a:ln w="38100">
            <a:solidFill>
              <a:schemeClr val="tx2">
                <a:lumMod val="5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350" dirty="0"/>
          </a:p>
        </p:txBody>
      </p:sp>
      <p:sp>
        <p:nvSpPr>
          <p:cNvPr id="16" name="TextBox 15"/>
          <p:cNvSpPr txBox="1"/>
          <p:nvPr/>
        </p:nvSpPr>
        <p:spPr>
          <a:xfrm>
            <a:off x="225185" y="2859222"/>
            <a:ext cx="867811" cy="577081"/>
          </a:xfrm>
          <a:prstGeom prst="rect">
            <a:avLst/>
          </a:prstGeom>
          <a:noFill/>
          <a:ln>
            <a:noFill/>
          </a:ln>
        </p:spPr>
        <p:txBody>
          <a:bodyPr wrap="square" rtlCol="0">
            <a:spAutoFit/>
          </a:bodyPr>
          <a:lstStyle/>
          <a:p>
            <a:pPr algn="ctr"/>
            <a:r>
              <a:rPr lang="en-US" sz="1050" b="1" dirty="0"/>
              <a:t>CLI</a:t>
            </a:r>
          </a:p>
          <a:p>
            <a:pPr algn="ctr"/>
            <a:r>
              <a:rPr lang="en-US" sz="1050" dirty="0"/>
              <a:t>Command</a:t>
            </a:r>
          </a:p>
          <a:p>
            <a:pPr algn="ctr"/>
            <a:r>
              <a:rPr lang="en-US" sz="1050" dirty="0"/>
              <a:t>Line</a:t>
            </a:r>
          </a:p>
        </p:txBody>
      </p:sp>
      <p:cxnSp>
        <p:nvCxnSpPr>
          <p:cNvPr id="18" name="Straight Arrow Connector 17"/>
          <p:cNvCxnSpPr/>
          <p:nvPr/>
        </p:nvCxnSpPr>
        <p:spPr>
          <a:xfrm>
            <a:off x="2970106" y="2607676"/>
            <a:ext cx="550615" cy="0"/>
          </a:xfrm>
          <a:prstGeom prst="straightConnector1">
            <a:avLst/>
          </a:prstGeom>
          <a:ln w="38100">
            <a:solidFill>
              <a:srgbClr val="BA461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21" name="Elbow Connector 20"/>
          <p:cNvCxnSpPr>
            <a:stCxn id="8" idx="1"/>
            <a:endCxn id="10" idx="1"/>
          </p:cNvCxnSpPr>
          <p:nvPr/>
        </p:nvCxnSpPr>
        <p:spPr>
          <a:xfrm rot="10800000" flipV="1">
            <a:off x="6806820" y="1055573"/>
            <a:ext cx="9525" cy="3154680"/>
          </a:xfrm>
          <a:prstGeom prst="bentConnector3">
            <a:avLst>
              <a:gd name="adj1" fmla="val 1800000"/>
            </a:avLst>
          </a:prstGeom>
          <a:ln w="38100">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a:endCxn id="9" idx="1"/>
          </p:cNvCxnSpPr>
          <p:nvPr/>
        </p:nvCxnSpPr>
        <p:spPr>
          <a:xfrm>
            <a:off x="6668397" y="2649086"/>
            <a:ext cx="13842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4" name="Straight Connector 33"/>
          <p:cNvCxnSpPr/>
          <p:nvPr/>
        </p:nvCxnSpPr>
        <p:spPr>
          <a:xfrm flipH="1">
            <a:off x="6116894" y="2649086"/>
            <a:ext cx="511426" cy="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109592" y="2209817"/>
            <a:ext cx="329485" cy="177616"/>
          </a:xfrm>
          <a:prstGeom prst="straightConnector1">
            <a:avLst/>
          </a:prstGeom>
          <a:ln w="38100">
            <a:solidFill>
              <a:schemeClr val="tx2">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a:xfrm flipV="1">
            <a:off x="1110084" y="2820633"/>
            <a:ext cx="300676" cy="169723"/>
          </a:xfrm>
          <a:prstGeom prst="straightConnector1">
            <a:avLst/>
          </a:prstGeom>
          <a:ln w="38100">
            <a:solidFill>
              <a:schemeClr val="tx2">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66"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t>Kubernetes Architecture</a:t>
            </a:r>
          </a:p>
        </p:txBody>
      </p:sp>
      <p:pic>
        <p:nvPicPr>
          <p:cNvPr id="67" name="Content Placeholder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8433" y="27564"/>
            <a:ext cx="699887" cy="699887"/>
          </a:xfrm>
          <a:prstGeom prst="rect">
            <a:avLst/>
          </a:prstGeom>
        </p:spPr>
      </p:pic>
      <p:pic>
        <p:nvPicPr>
          <p:cNvPr id="68" name="Picture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2849" y="930536"/>
            <a:ext cx="453917" cy="382085"/>
          </a:xfrm>
          <a:prstGeom prst="rect">
            <a:avLst/>
          </a:prstGeom>
        </p:spPr>
      </p:pic>
      <p:sp>
        <p:nvSpPr>
          <p:cNvPr id="69" name="TextBox 68"/>
          <p:cNvSpPr txBox="1"/>
          <p:nvPr/>
        </p:nvSpPr>
        <p:spPr>
          <a:xfrm>
            <a:off x="5613849" y="678985"/>
            <a:ext cx="1814598" cy="300082"/>
          </a:xfrm>
          <a:prstGeom prst="rect">
            <a:avLst/>
          </a:prstGeom>
          <a:noFill/>
        </p:spPr>
        <p:txBody>
          <a:bodyPr wrap="square" rtlCol="0">
            <a:spAutoFit/>
          </a:bodyPr>
          <a:lstStyle/>
          <a:p>
            <a:r>
              <a:rPr lang="en-US" sz="1350" b="1" dirty="0"/>
              <a:t>Docker Registry</a:t>
            </a:r>
          </a:p>
        </p:txBody>
      </p:sp>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3324" y="2553360"/>
            <a:ext cx="453917" cy="382085"/>
          </a:xfrm>
          <a:prstGeom prst="rect">
            <a:avLst/>
          </a:prstGeom>
        </p:spPr>
      </p:pic>
      <p:pic>
        <p:nvPicPr>
          <p:cNvPr id="71" name="Picture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2849" y="4120473"/>
            <a:ext cx="453917" cy="382085"/>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0721" y="1671888"/>
            <a:ext cx="2577614" cy="1954395"/>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70376" y="2829272"/>
            <a:ext cx="453917" cy="382085"/>
          </a:xfrm>
          <a:prstGeom prst="rect">
            <a:avLst/>
          </a:prstGeom>
        </p:spPr>
      </p:pic>
      <p:pic>
        <p:nvPicPr>
          <p:cNvPr id="84" name="Picture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55487" y="633222"/>
            <a:ext cx="455662" cy="455662"/>
          </a:xfrm>
          <a:prstGeom prst="rect">
            <a:avLst/>
          </a:prstGeom>
        </p:spPr>
      </p:pic>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75395" y="746010"/>
            <a:ext cx="455662" cy="455662"/>
          </a:xfrm>
          <a:prstGeom prst="rect">
            <a:avLst/>
          </a:prstGeom>
        </p:spPr>
      </p:pic>
      <p:pic>
        <p:nvPicPr>
          <p:cNvPr id="86" name="Picture 8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4689" y="2252184"/>
            <a:ext cx="455662" cy="455662"/>
          </a:xfrm>
          <a:prstGeom prst="rect">
            <a:avLst/>
          </a:prstGeom>
        </p:spPr>
      </p:pic>
      <p:pic>
        <p:nvPicPr>
          <p:cNvPr id="87" name="Picture 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14597" y="2364972"/>
            <a:ext cx="455662" cy="455662"/>
          </a:xfrm>
          <a:prstGeom prst="rect">
            <a:avLst/>
          </a:prstGeom>
        </p:spPr>
      </p:pic>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3410" y="3869634"/>
            <a:ext cx="455662" cy="455662"/>
          </a:xfrm>
          <a:prstGeom prst="rect">
            <a:avLst/>
          </a:prstGeom>
        </p:spPr>
      </p:pic>
      <p:pic>
        <p:nvPicPr>
          <p:cNvPr id="90" name="Picture 8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90199" y="2097698"/>
            <a:ext cx="455662" cy="455662"/>
          </a:xfrm>
          <a:prstGeom prst="rect">
            <a:avLst/>
          </a:prstGeom>
        </p:spPr>
      </p:pic>
      <p:pic>
        <p:nvPicPr>
          <p:cNvPr id="93" name="Picture 9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6410" y="2348051"/>
            <a:ext cx="471893" cy="471893"/>
          </a:xfrm>
          <a:prstGeom prst="rect">
            <a:avLst/>
          </a:prstGeom>
        </p:spPr>
      </p:pic>
      <p:cxnSp>
        <p:nvCxnSpPr>
          <p:cNvPr id="95" name="Straight Arrow Connector 94"/>
          <p:cNvCxnSpPr/>
          <p:nvPr/>
        </p:nvCxnSpPr>
        <p:spPr>
          <a:xfrm>
            <a:off x="1878246" y="2607676"/>
            <a:ext cx="550615" cy="0"/>
          </a:xfrm>
          <a:prstGeom prst="straightConnector1">
            <a:avLst/>
          </a:prstGeom>
          <a:ln w="38100">
            <a:solidFill>
              <a:srgbClr val="52BEE4"/>
            </a:solidFill>
            <a:headEnd type="triangle"/>
            <a:tailEnd type="triangle"/>
          </a:ln>
        </p:spPr>
        <p:style>
          <a:lnRef idx="3">
            <a:schemeClr val="dk1"/>
          </a:lnRef>
          <a:fillRef idx="0">
            <a:schemeClr val="dk1"/>
          </a:fillRef>
          <a:effectRef idx="2">
            <a:schemeClr val="dk1"/>
          </a:effectRef>
          <a:fontRef idx="minor">
            <a:schemeClr val="tx1"/>
          </a:fontRef>
        </p:style>
      </p:cxnSp>
      <p:sp>
        <p:nvSpPr>
          <p:cNvPr id="2" name="Slide Number Placeholder 1">
            <a:extLst>
              <a:ext uri="{FF2B5EF4-FFF2-40B4-BE49-F238E27FC236}">
                <a16:creationId xmlns:a16="http://schemas.microsoft.com/office/drawing/2014/main" id="{7927504C-2162-4B17-9432-46DADFB01DA9}"/>
              </a:ext>
            </a:extLst>
          </p:cNvPr>
          <p:cNvSpPr>
            <a:spLocks noGrp="1"/>
          </p:cNvSpPr>
          <p:nvPr>
            <p:ph type="sldNum" sz="quarter" idx="12"/>
          </p:nvPr>
        </p:nvSpPr>
        <p:spPr/>
        <p:txBody>
          <a:bodyPr/>
          <a:lstStyle/>
          <a:p>
            <a:fld id="{C60C2248-B95D-984B-A0F4-42B9A4652AA7}" type="slidenum">
              <a:rPr lang="en-US" smtClean="0"/>
              <a:pPr/>
              <a:t>13</a:t>
            </a:fld>
            <a:endParaRPr lang="en-US" dirty="0"/>
          </a:p>
        </p:txBody>
      </p:sp>
    </p:spTree>
    <p:extLst>
      <p:ext uri="{BB962C8B-B14F-4D97-AF65-F5344CB8AC3E}">
        <p14:creationId xmlns:p14="http://schemas.microsoft.com/office/powerpoint/2010/main" val="232066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542" y="246437"/>
            <a:ext cx="4356458" cy="310513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8807" y="1038240"/>
            <a:ext cx="1070948" cy="1070948"/>
          </a:xfrm>
          <a:prstGeom prst="rect">
            <a:avLst/>
          </a:prstGeom>
        </p:spPr>
      </p:pic>
      <p:sp>
        <p:nvSpPr>
          <p:cNvPr id="7" name="TextBox 6"/>
          <p:cNvSpPr txBox="1"/>
          <p:nvPr/>
        </p:nvSpPr>
        <p:spPr>
          <a:xfrm>
            <a:off x="5431094" y="1673344"/>
            <a:ext cx="838661" cy="300082"/>
          </a:xfrm>
          <a:prstGeom prst="rect">
            <a:avLst/>
          </a:prstGeom>
          <a:noFill/>
        </p:spPr>
        <p:txBody>
          <a:bodyPr wrap="square" rtlCol="0">
            <a:spAutoFit/>
          </a:bodyPr>
          <a:lstStyle/>
          <a:p>
            <a:r>
              <a:rPr lang="en-US" sz="1350" b="1" dirty="0"/>
              <a:t>Server</a:t>
            </a:r>
          </a:p>
        </p:txBody>
      </p:sp>
      <p:sp>
        <p:nvSpPr>
          <p:cNvPr id="8" name="Content Placeholder 2"/>
          <p:cNvSpPr txBox="1">
            <a:spLocks/>
          </p:cNvSpPr>
          <p:nvPr/>
        </p:nvSpPr>
        <p:spPr>
          <a:xfrm>
            <a:off x="188640" y="739293"/>
            <a:ext cx="8624519" cy="4013577"/>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latin typeface="Arial Nova Cond" panose="020B0506020202020204" pitchFamily="34" charset="0"/>
              </a:rPr>
              <a:t>Master is the brain of the cluster</a:t>
            </a:r>
          </a:p>
          <a:p>
            <a:pPr>
              <a:lnSpc>
                <a:spcPct val="100000"/>
              </a:lnSpc>
            </a:pPr>
            <a:r>
              <a:rPr lang="en-US" sz="1800" dirty="0">
                <a:latin typeface="Arial Nova Cond" panose="020B0506020202020204" pitchFamily="34" charset="0"/>
              </a:rPr>
              <a:t>Master orchestrates the cluster</a:t>
            </a:r>
          </a:p>
          <a:p>
            <a:pPr>
              <a:lnSpc>
                <a:spcPct val="100000"/>
              </a:lnSpc>
            </a:pPr>
            <a:r>
              <a:rPr lang="en-US" sz="1800" dirty="0">
                <a:latin typeface="Arial Nova Cond" panose="020B0506020202020204" pitchFamily="34" charset="0"/>
              </a:rPr>
              <a:t>We will access the master to initiate changes and</a:t>
            </a:r>
          </a:p>
          <a:p>
            <a:pPr marL="0" indent="0">
              <a:lnSpc>
                <a:spcPct val="100000"/>
              </a:lnSpc>
              <a:buNone/>
            </a:pPr>
            <a:r>
              <a:rPr lang="en-US" sz="1800" dirty="0">
                <a:latin typeface="Arial Nova Cond" panose="020B0506020202020204" pitchFamily="34" charset="0"/>
              </a:rPr>
              <a:t>    not the nodes directly</a:t>
            </a:r>
          </a:p>
          <a:p>
            <a:pPr>
              <a:lnSpc>
                <a:spcPct val="100000"/>
              </a:lnSpc>
            </a:pPr>
            <a:r>
              <a:rPr lang="en-US" sz="1800" dirty="0">
                <a:latin typeface="Arial Nova Cond" panose="020B0506020202020204" pitchFamily="34" charset="0"/>
              </a:rPr>
              <a:t>Master consists of these components: </a:t>
            </a:r>
          </a:p>
          <a:p>
            <a:pPr lvl="1">
              <a:lnSpc>
                <a:spcPct val="100000"/>
              </a:lnSpc>
              <a:buFont typeface="Wingdings" panose="05000000000000000000" pitchFamily="2" charset="2"/>
              <a:buChar char="ü"/>
            </a:pPr>
            <a:r>
              <a:rPr lang="en-US" sz="1800" dirty="0">
                <a:latin typeface="Arial Nova Cond" panose="020B0506020202020204" pitchFamily="34" charset="0"/>
              </a:rPr>
              <a:t> </a:t>
            </a:r>
            <a:r>
              <a:rPr lang="en-US" sz="1800" b="1" dirty="0">
                <a:latin typeface="Arial Nova Cond" panose="020B0506020202020204" pitchFamily="34" charset="0"/>
              </a:rPr>
              <a:t>kube-apiserver</a:t>
            </a:r>
          </a:p>
          <a:p>
            <a:pPr lvl="1">
              <a:lnSpc>
                <a:spcPct val="100000"/>
              </a:lnSpc>
              <a:buFont typeface="Wingdings" panose="05000000000000000000" pitchFamily="2" charset="2"/>
              <a:buChar char="ü"/>
            </a:pPr>
            <a:r>
              <a:rPr lang="en-US" sz="1800" b="1" dirty="0">
                <a:latin typeface="Arial Nova Cond" panose="020B0506020202020204" pitchFamily="34" charset="0"/>
              </a:rPr>
              <a:t> kube-scheduler</a:t>
            </a:r>
          </a:p>
          <a:p>
            <a:pPr lvl="1">
              <a:lnSpc>
                <a:spcPct val="100000"/>
              </a:lnSpc>
              <a:buFont typeface="Wingdings" panose="05000000000000000000" pitchFamily="2" charset="2"/>
              <a:buChar char="ü"/>
            </a:pPr>
            <a:r>
              <a:rPr lang="en-US" sz="1800" b="1" dirty="0">
                <a:latin typeface="Arial Nova Cond" panose="020B0506020202020204" pitchFamily="34" charset="0"/>
              </a:rPr>
              <a:t> kube-controller-manager</a:t>
            </a:r>
          </a:p>
          <a:p>
            <a:pPr lvl="1">
              <a:lnSpc>
                <a:spcPct val="100000"/>
              </a:lnSpc>
              <a:buFont typeface="Wingdings" panose="05000000000000000000" pitchFamily="2" charset="2"/>
              <a:buChar char="ü"/>
            </a:pPr>
            <a:r>
              <a:rPr lang="en-US" sz="1800" b="1" dirty="0">
                <a:latin typeface="Arial Nova Cond" panose="020B0506020202020204" pitchFamily="34" charset="0"/>
              </a:rPr>
              <a:t> etcd</a:t>
            </a:r>
          </a:p>
          <a:p>
            <a:pPr>
              <a:lnSpc>
                <a:spcPct val="100000"/>
              </a:lnSpc>
            </a:pPr>
            <a:r>
              <a:rPr lang="en-US" sz="1800" dirty="0">
                <a:latin typeface="Arial Nova Cond" panose="020B0506020202020204" pitchFamily="34" charset="0"/>
              </a:rPr>
              <a:t>All the master components are set up on a single host</a:t>
            </a:r>
          </a:p>
          <a:p>
            <a:pPr>
              <a:lnSpc>
                <a:spcPct val="100000"/>
              </a:lnSpc>
            </a:pPr>
            <a:r>
              <a:rPr lang="en-US" sz="1800" dirty="0">
                <a:latin typeface="Arial Nova Cond" panose="020B0506020202020204" pitchFamily="34" charset="0"/>
              </a:rPr>
              <a:t>Multiple masters are configured for High-Availability</a:t>
            </a:r>
          </a:p>
          <a:p>
            <a:pPr>
              <a:lnSpc>
                <a:spcPct val="100000"/>
              </a:lnSpc>
            </a:pPr>
            <a:r>
              <a:rPr lang="en-US" sz="1800" dirty="0">
                <a:latin typeface="Arial Nova Cond" panose="020B0506020202020204" pitchFamily="34" charset="0"/>
              </a:rPr>
              <a:t>We can communicate to the master node via the </a:t>
            </a:r>
            <a:r>
              <a:rPr lang="en-US" sz="1800" b="1" dirty="0">
                <a:latin typeface="Arial Nova Cond" panose="020B0506020202020204" pitchFamily="34" charset="0"/>
              </a:rPr>
              <a:t>CLI</a:t>
            </a:r>
            <a:r>
              <a:rPr lang="en-US" sz="1800" dirty="0">
                <a:latin typeface="Arial Nova Cond" panose="020B0506020202020204" pitchFamily="34" charset="0"/>
              </a:rPr>
              <a:t>, the </a:t>
            </a:r>
            <a:r>
              <a:rPr lang="en-US" sz="1800" b="1" dirty="0">
                <a:latin typeface="Arial Nova Cond" panose="020B0506020202020204" pitchFamily="34" charset="0"/>
              </a:rPr>
              <a:t>GUI</a:t>
            </a:r>
            <a:r>
              <a:rPr lang="en-US" sz="1800" dirty="0">
                <a:latin typeface="Arial Nova Cond" panose="020B0506020202020204" pitchFamily="34" charset="0"/>
              </a:rPr>
              <a:t> (Dashboard), or via </a:t>
            </a:r>
            <a:r>
              <a:rPr lang="en-US" sz="1800" b="1" dirty="0">
                <a:latin typeface="Arial Nova Cond" panose="020B0506020202020204" pitchFamily="34" charset="0"/>
              </a:rPr>
              <a:t>APIs</a:t>
            </a:r>
          </a:p>
          <a:p>
            <a:pPr>
              <a:lnSpc>
                <a:spcPct val="100000"/>
              </a:lnSpc>
            </a:pPr>
            <a:endParaRPr lang="en-US" sz="1500" dirty="0">
              <a:latin typeface="Arial Nova Cond" panose="020B0506020202020204"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042" y="1025401"/>
            <a:ext cx="1000169" cy="1000169"/>
          </a:xfrm>
          <a:prstGeom prst="rect">
            <a:avLst/>
          </a:prstGeom>
        </p:spPr>
      </p:pic>
      <p:sp>
        <p:nvSpPr>
          <p:cNvPr id="13" name="TextBox 12"/>
          <p:cNvSpPr txBox="1"/>
          <p:nvPr/>
        </p:nvSpPr>
        <p:spPr>
          <a:xfrm>
            <a:off x="6591532" y="1937503"/>
            <a:ext cx="910679" cy="300082"/>
          </a:xfrm>
          <a:prstGeom prst="rect">
            <a:avLst/>
          </a:prstGeom>
          <a:noFill/>
        </p:spPr>
        <p:txBody>
          <a:bodyPr wrap="square" rtlCol="0">
            <a:spAutoFit/>
          </a:bodyPr>
          <a:lstStyle/>
          <a:p>
            <a:r>
              <a:rPr lang="en-US" sz="1350" b="1" dirty="0">
                <a:latin typeface="Arial Nova Cond" panose="020B0506020202020204" pitchFamily="34" charset="0"/>
              </a:rPr>
              <a:t>Scheduler</a:t>
            </a:r>
          </a:p>
        </p:txBody>
      </p:sp>
      <p:sp>
        <p:nvSpPr>
          <p:cNvPr id="16" name="Rounded Rectangle 15"/>
          <p:cNvSpPr/>
          <p:nvPr/>
        </p:nvSpPr>
        <p:spPr>
          <a:xfrm>
            <a:off x="5198807" y="2299145"/>
            <a:ext cx="3614352" cy="45511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TextBox 16"/>
          <p:cNvSpPr txBox="1"/>
          <p:nvPr/>
        </p:nvSpPr>
        <p:spPr>
          <a:xfrm>
            <a:off x="6059156" y="2387210"/>
            <a:ext cx="1257388" cy="369332"/>
          </a:xfrm>
          <a:prstGeom prst="rect">
            <a:avLst/>
          </a:prstGeom>
          <a:noFill/>
        </p:spPr>
        <p:txBody>
          <a:bodyPr wrap="square" rtlCol="0">
            <a:spAutoFit/>
          </a:bodyPr>
          <a:lstStyle/>
          <a:p>
            <a:r>
              <a:rPr lang="en-US" b="1" dirty="0" err="1">
                <a:solidFill>
                  <a:schemeClr val="bg2">
                    <a:lumMod val="10000"/>
                  </a:schemeClr>
                </a:solidFill>
                <a:latin typeface="Arial Nova Cond" panose="020B0506020202020204" pitchFamily="34" charset="0"/>
              </a:rPr>
              <a:t>Keystore</a:t>
            </a:r>
            <a:endParaRPr lang="en-US" sz="1350" b="1" dirty="0">
              <a:solidFill>
                <a:schemeClr val="bg2">
                  <a:lumMod val="10000"/>
                </a:schemeClr>
              </a:solidFill>
              <a:latin typeface="Arial Nova Cond" panose="020B0506020202020204" pitchFamily="34" charset="0"/>
            </a:endParaRPr>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95073" y="1025401"/>
            <a:ext cx="918086" cy="918086"/>
          </a:xfrm>
          <a:prstGeom prst="rect">
            <a:avLst/>
          </a:prstGeom>
        </p:spPr>
      </p:pic>
      <p:sp>
        <p:nvSpPr>
          <p:cNvPr id="19" name="TextBox 18"/>
          <p:cNvSpPr txBox="1"/>
          <p:nvPr/>
        </p:nvSpPr>
        <p:spPr>
          <a:xfrm>
            <a:off x="7938319" y="1899454"/>
            <a:ext cx="910679" cy="300082"/>
          </a:xfrm>
          <a:prstGeom prst="rect">
            <a:avLst/>
          </a:prstGeom>
          <a:noFill/>
        </p:spPr>
        <p:txBody>
          <a:bodyPr wrap="square" rtlCol="0">
            <a:spAutoFit/>
          </a:bodyPr>
          <a:lstStyle/>
          <a:p>
            <a:r>
              <a:rPr lang="en-US" sz="1350" b="1" dirty="0">
                <a:latin typeface="Arial Nova Cond" panose="020B0506020202020204" pitchFamily="34" charset="0"/>
              </a:rPr>
              <a:t>Controller</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1274" y="2350122"/>
            <a:ext cx="361697" cy="372328"/>
          </a:xfrm>
          <a:prstGeom prst="rect">
            <a:avLst/>
          </a:prstGeom>
        </p:spPr>
      </p:pic>
      <p:sp>
        <p:nvSpPr>
          <p:cNvPr id="20" name="Title 1"/>
          <p:cNvSpPr txBox="1">
            <a:spLocks/>
          </p:cNvSpPr>
          <p:nvPr/>
        </p:nvSpPr>
        <p:spPr>
          <a:xfrm>
            <a:off x="188640" y="121713"/>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Kubernetes Master</a:t>
            </a:r>
          </a:p>
        </p:txBody>
      </p:sp>
      <p:sp>
        <p:nvSpPr>
          <p:cNvPr id="2" name="Slide Number Placeholder 1">
            <a:extLst>
              <a:ext uri="{FF2B5EF4-FFF2-40B4-BE49-F238E27FC236}">
                <a16:creationId xmlns:a16="http://schemas.microsoft.com/office/drawing/2014/main" id="{DFE79A62-118C-4995-86B4-898F815C0A44}"/>
              </a:ext>
            </a:extLst>
          </p:cNvPr>
          <p:cNvSpPr>
            <a:spLocks noGrp="1"/>
          </p:cNvSpPr>
          <p:nvPr>
            <p:ph type="sldNum" sz="quarter" idx="12"/>
          </p:nvPr>
        </p:nvSpPr>
        <p:spPr/>
        <p:txBody>
          <a:bodyPr/>
          <a:lstStyle/>
          <a:p>
            <a:fld id="{C60C2248-B95D-984B-A0F4-42B9A4652AA7}" type="slidenum">
              <a:rPr lang="en-US" smtClean="0"/>
              <a:pPr/>
              <a:t>14</a:t>
            </a:fld>
            <a:endParaRPr lang="en-US" dirty="0"/>
          </a:p>
        </p:txBody>
      </p:sp>
    </p:spTree>
    <p:extLst>
      <p:ext uri="{BB962C8B-B14F-4D97-AF65-F5344CB8AC3E}">
        <p14:creationId xmlns:p14="http://schemas.microsoft.com/office/powerpoint/2010/main" val="6162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88146" y="339599"/>
            <a:ext cx="1070949" cy="1070949"/>
          </a:xfrm>
          <a:prstGeom prst="rect">
            <a:avLst/>
          </a:prstGeom>
        </p:spPr>
      </p:pic>
      <p:sp>
        <p:nvSpPr>
          <p:cNvPr id="3" name="TextBox 2"/>
          <p:cNvSpPr txBox="1"/>
          <p:nvPr/>
        </p:nvSpPr>
        <p:spPr>
          <a:xfrm>
            <a:off x="8020434" y="974704"/>
            <a:ext cx="838661" cy="300082"/>
          </a:xfrm>
          <a:prstGeom prst="rect">
            <a:avLst/>
          </a:prstGeom>
          <a:noFill/>
        </p:spPr>
        <p:txBody>
          <a:bodyPr wrap="square" rtlCol="0">
            <a:spAutoFit/>
          </a:bodyPr>
          <a:lstStyle/>
          <a:p>
            <a:r>
              <a:rPr lang="en-US" sz="1350" b="1" dirty="0"/>
              <a:t>Server</a:t>
            </a:r>
          </a:p>
        </p:txBody>
      </p:sp>
      <p:sp>
        <p:nvSpPr>
          <p:cNvPr id="4" name="Content Placeholder 2"/>
          <p:cNvSpPr txBox="1">
            <a:spLocks/>
          </p:cNvSpPr>
          <p:nvPr/>
        </p:nvSpPr>
        <p:spPr>
          <a:xfrm>
            <a:off x="188640" y="210165"/>
            <a:ext cx="7422526" cy="47918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latin typeface="Arial Nova Cond" panose="020B0506020202020204" pitchFamily="34" charset="0"/>
              </a:rPr>
              <a:t>kube-apiserver</a:t>
            </a:r>
          </a:p>
          <a:p>
            <a:r>
              <a:rPr lang="en-US" sz="1800" dirty="0">
                <a:latin typeface="Arial Nova Cond" panose="020B0506020202020204" pitchFamily="34" charset="0"/>
              </a:rPr>
              <a:t>Frontend to the cluster</a:t>
            </a:r>
          </a:p>
          <a:p>
            <a:r>
              <a:rPr lang="en-US" sz="1800" dirty="0">
                <a:latin typeface="Arial Nova Cond" panose="020B0506020202020204" pitchFamily="34" charset="0"/>
              </a:rPr>
              <a:t>Our </a:t>
            </a:r>
            <a:r>
              <a:rPr lang="en-US" sz="1800" b="1" dirty="0">
                <a:latin typeface="Arial Nova Cond" panose="020B0506020202020204" pitchFamily="34" charset="0"/>
              </a:rPr>
              <a:t>communication to cluster happens only through apiserver</a:t>
            </a:r>
          </a:p>
          <a:p>
            <a:r>
              <a:rPr lang="en-US" sz="1800" dirty="0">
                <a:latin typeface="Arial Nova Cond" panose="020B0506020202020204" pitchFamily="34" charset="0"/>
              </a:rPr>
              <a:t>Maintains RESTful web services for querying and defining our desired cluster and workload state by consuming the YAML content</a:t>
            </a:r>
          </a:p>
          <a:p>
            <a:endParaRPr lang="en-US" sz="1800" dirty="0">
              <a:latin typeface="Arial Nova Cond" panose="020B0506020202020204" pitchFamily="34" charset="0"/>
            </a:endParaRPr>
          </a:p>
          <a:p>
            <a:pPr marL="0" indent="0">
              <a:buNone/>
            </a:pPr>
            <a:r>
              <a:rPr lang="en-US" sz="2100" b="1" dirty="0">
                <a:latin typeface="Arial Nova Cond" panose="020B0506020202020204" pitchFamily="34" charset="0"/>
              </a:rPr>
              <a:t>etcd</a:t>
            </a:r>
          </a:p>
          <a:p>
            <a:r>
              <a:rPr lang="en-US" sz="1800" dirty="0">
                <a:latin typeface="Arial Nova Cond" panose="020B0506020202020204" pitchFamily="34" charset="0"/>
              </a:rPr>
              <a:t>Acts as the memory for the Brain(master)</a:t>
            </a:r>
          </a:p>
          <a:p>
            <a:r>
              <a:rPr lang="en-US" sz="1800" dirty="0">
                <a:latin typeface="Arial Nova Cond" panose="020B0506020202020204" pitchFamily="34" charset="0"/>
              </a:rPr>
              <a:t>It </a:t>
            </a:r>
            <a:r>
              <a:rPr lang="en-US" sz="1800" b="1" dirty="0">
                <a:latin typeface="Arial Nova Cond" panose="020B0506020202020204" pitchFamily="34" charset="0"/>
              </a:rPr>
              <a:t>stores the configuration information </a:t>
            </a:r>
            <a:r>
              <a:rPr lang="en-US" sz="1800" dirty="0" err="1">
                <a:latin typeface="Arial Nova Cond" panose="020B0506020202020204" pitchFamily="34" charset="0"/>
              </a:rPr>
              <a:t>i.e</a:t>
            </a:r>
            <a:r>
              <a:rPr lang="en-US" sz="1800" dirty="0">
                <a:latin typeface="Arial Nova Cond" panose="020B0506020202020204" pitchFamily="34" charset="0"/>
              </a:rPr>
              <a:t> Cluster state</a:t>
            </a:r>
          </a:p>
          <a:p>
            <a:r>
              <a:rPr lang="en-US" sz="1800" dirty="0">
                <a:latin typeface="Arial Nova Cond" panose="020B0506020202020204" pitchFamily="34" charset="0"/>
              </a:rPr>
              <a:t>It is a high availability key value store that can be distributed among multiple nodes</a:t>
            </a:r>
          </a:p>
          <a:p>
            <a:r>
              <a:rPr lang="en-US" sz="1800" dirty="0">
                <a:latin typeface="Arial Nova Cond" panose="020B0506020202020204" pitchFamily="34" charset="0"/>
              </a:rPr>
              <a:t>It is accessible only by Kubernetes API server</a:t>
            </a:r>
            <a:endParaRPr lang="en-US" sz="1500" dirty="0">
              <a:latin typeface="Arial Nova Cond" panose="020B0506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7206" y="2841704"/>
            <a:ext cx="833399" cy="1109494"/>
          </a:xfrm>
          <a:prstGeom prst="rect">
            <a:avLst/>
          </a:prstGeom>
        </p:spPr>
      </p:pic>
      <p:sp>
        <p:nvSpPr>
          <p:cNvPr id="5" name="Slide Number Placeholder 4">
            <a:extLst>
              <a:ext uri="{FF2B5EF4-FFF2-40B4-BE49-F238E27FC236}">
                <a16:creationId xmlns:a16="http://schemas.microsoft.com/office/drawing/2014/main" id="{6190602F-FCAE-4F3A-9523-1AADC61C9DFA}"/>
              </a:ext>
            </a:extLst>
          </p:cNvPr>
          <p:cNvSpPr>
            <a:spLocks noGrp="1"/>
          </p:cNvSpPr>
          <p:nvPr>
            <p:ph type="sldNum" sz="quarter" idx="12"/>
          </p:nvPr>
        </p:nvSpPr>
        <p:spPr/>
        <p:txBody>
          <a:bodyPr/>
          <a:lstStyle/>
          <a:p>
            <a:fld id="{C60C2248-B95D-984B-A0F4-42B9A4652AA7}" type="slidenum">
              <a:rPr lang="en-US" smtClean="0"/>
              <a:pPr/>
              <a:t>15</a:t>
            </a:fld>
            <a:endParaRPr lang="en-US" dirty="0"/>
          </a:p>
        </p:txBody>
      </p:sp>
    </p:spTree>
    <p:extLst>
      <p:ext uri="{BB962C8B-B14F-4D97-AF65-F5344CB8AC3E}">
        <p14:creationId xmlns:p14="http://schemas.microsoft.com/office/powerpoint/2010/main" val="708799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88640" y="210165"/>
            <a:ext cx="7422526" cy="47918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100" b="1" dirty="0" err="1">
                <a:latin typeface="Arial Nova Cond" panose="020B0506020202020204" pitchFamily="34" charset="0"/>
              </a:rPr>
              <a:t>kube</a:t>
            </a:r>
            <a:r>
              <a:rPr lang="en-US" sz="2100" b="1" dirty="0">
                <a:latin typeface="Arial Nova Cond" panose="020B0506020202020204" pitchFamily="34" charset="0"/>
              </a:rPr>
              <a:t>-controller-manager</a:t>
            </a:r>
          </a:p>
          <a:p>
            <a:pPr algn="just"/>
            <a:r>
              <a:rPr lang="en-US" sz="1800" b="1" dirty="0">
                <a:latin typeface="Arial Nova Cond" panose="020B0506020202020204" pitchFamily="34" charset="0"/>
              </a:rPr>
              <a:t>Watches over the state of the cluster </a:t>
            </a:r>
            <a:r>
              <a:rPr lang="en-US" sz="1800" dirty="0">
                <a:latin typeface="Arial Nova Cond" panose="020B0506020202020204" pitchFamily="34" charset="0"/>
              </a:rPr>
              <a:t>and their job is to steer the cluster into the desired state at any time</a:t>
            </a:r>
          </a:p>
          <a:p>
            <a:pPr algn="just"/>
            <a:r>
              <a:rPr lang="en-US" sz="1800" dirty="0">
                <a:latin typeface="Arial Nova Cond" panose="020B0506020202020204" pitchFamily="34" charset="0"/>
              </a:rPr>
              <a:t>If actual state is different, scheduler will be invoked to ensure the correct number of containers are running</a:t>
            </a:r>
          </a:p>
          <a:p>
            <a:pPr algn="just"/>
            <a:r>
              <a:rPr lang="en-US" sz="1800" dirty="0">
                <a:latin typeface="Arial Nova Cond" panose="020B0506020202020204" pitchFamily="34" charset="0"/>
              </a:rPr>
              <a:t>Responsible for noticing and responding when nodes go down</a:t>
            </a:r>
          </a:p>
          <a:p>
            <a:pPr algn="just"/>
            <a:r>
              <a:rPr lang="en-US" sz="1800" dirty="0">
                <a:latin typeface="Arial Nova Cond" panose="020B0506020202020204" pitchFamily="34" charset="0"/>
              </a:rPr>
              <a:t>Responsible for maintaining the correct number of Instances specified</a:t>
            </a:r>
          </a:p>
          <a:p>
            <a:pPr algn="just"/>
            <a:r>
              <a:rPr lang="en-US" sz="1800" dirty="0">
                <a:latin typeface="Arial Nova Cond" panose="020B0506020202020204" pitchFamily="34" charset="0"/>
              </a:rPr>
              <a:t>Examples of controllers that ship with Kubernetes today are the replication controller, endpoints controller, namespace controller, and </a:t>
            </a:r>
            <a:r>
              <a:rPr lang="en-US" sz="1800" dirty="0" err="1">
                <a:latin typeface="Arial Nova Cond" panose="020B0506020202020204" pitchFamily="34" charset="0"/>
              </a:rPr>
              <a:t>serviceaccounts</a:t>
            </a:r>
            <a:r>
              <a:rPr lang="en-US" sz="1800" dirty="0">
                <a:latin typeface="Arial Nova Cond" panose="020B0506020202020204" pitchFamily="34" charset="0"/>
              </a:rPr>
              <a:t> controller.</a:t>
            </a:r>
          </a:p>
          <a:p>
            <a:pPr marL="0" indent="0" algn="just">
              <a:buNone/>
            </a:pPr>
            <a:r>
              <a:rPr lang="en-US" sz="2100" b="1" dirty="0" err="1">
                <a:latin typeface="Arial Nova Cond" panose="020B0506020202020204" pitchFamily="34" charset="0"/>
              </a:rPr>
              <a:t>kube</a:t>
            </a:r>
            <a:r>
              <a:rPr lang="en-US" sz="2100" b="1" dirty="0">
                <a:latin typeface="Arial Nova Cond" panose="020B0506020202020204" pitchFamily="34" charset="0"/>
              </a:rPr>
              <a:t>-scheduler</a:t>
            </a:r>
          </a:p>
          <a:p>
            <a:pPr algn="just"/>
            <a:r>
              <a:rPr lang="en-US" sz="1800" dirty="0">
                <a:latin typeface="Arial Nova Cond" panose="020B0506020202020204" pitchFamily="34" charset="0"/>
              </a:rPr>
              <a:t>Scheduler works with the API server to schedule workloads on the nodes.</a:t>
            </a:r>
          </a:p>
          <a:p>
            <a:pPr algn="just"/>
            <a:r>
              <a:rPr lang="en-US" sz="1800" dirty="0">
                <a:latin typeface="Arial Nova Cond" panose="020B0506020202020204" pitchFamily="34" charset="0"/>
              </a:rPr>
              <a:t>It uses different node for matching the desired state and spreads pods across the nods running in cluster.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1945" y="2495590"/>
            <a:ext cx="1000169" cy="1000169"/>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4028" y="331840"/>
            <a:ext cx="918086" cy="918086"/>
          </a:xfrm>
          <a:prstGeom prst="rect">
            <a:avLst/>
          </a:prstGeom>
        </p:spPr>
      </p:pic>
      <p:sp>
        <p:nvSpPr>
          <p:cNvPr id="9" name="TextBox 8"/>
          <p:cNvSpPr txBox="1"/>
          <p:nvPr/>
        </p:nvSpPr>
        <p:spPr>
          <a:xfrm>
            <a:off x="7807275" y="1205893"/>
            <a:ext cx="910679" cy="300082"/>
          </a:xfrm>
          <a:prstGeom prst="rect">
            <a:avLst/>
          </a:prstGeom>
          <a:noFill/>
        </p:spPr>
        <p:txBody>
          <a:bodyPr wrap="square" rtlCol="0">
            <a:spAutoFit/>
          </a:bodyPr>
          <a:lstStyle/>
          <a:p>
            <a:r>
              <a:rPr lang="en-US" sz="1350" b="1" dirty="0">
                <a:latin typeface="Arial Nova Cond" panose="020B0506020202020204" pitchFamily="34" charset="0"/>
              </a:rPr>
              <a:t>Controller</a:t>
            </a:r>
          </a:p>
        </p:txBody>
      </p:sp>
      <p:sp>
        <p:nvSpPr>
          <p:cNvPr id="6" name="TextBox 5">
            <a:extLst>
              <a:ext uri="{FF2B5EF4-FFF2-40B4-BE49-F238E27FC236}">
                <a16:creationId xmlns:a16="http://schemas.microsoft.com/office/drawing/2014/main" id="{CB6D939C-7365-4C8C-9B34-0D682C8668DE}"/>
              </a:ext>
            </a:extLst>
          </p:cNvPr>
          <p:cNvSpPr txBox="1"/>
          <p:nvPr/>
        </p:nvSpPr>
        <p:spPr>
          <a:xfrm>
            <a:off x="7807274" y="3487485"/>
            <a:ext cx="910679" cy="300082"/>
          </a:xfrm>
          <a:prstGeom prst="rect">
            <a:avLst/>
          </a:prstGeom>
          <a:noFill/>
        </p:spPr>
        <p:txBody>
          <a:bodyPr wrap="square" rtlCol="0">
            <a:spAutoFit/>
          </a:bodyPr>
          <a:lstStyle/>
          <a:p>
            <a:r>
              <a:rPr lang="en-US" sz="1350" b="1" dirty="0">
                <a:latin typeface="Arial Nova Cond" panose="020B0506020202020204" pitchFamily="34" charset="0"/>
              </a:rPr>
              <a:t>Scheduler</a:t>
            </a:r>
          </a:p>
        </p:txBody>
      </p:sp>
      <p:sp>
        <p:nvSpPr>
          <p:cNvPr id="2" name="Slide Number Placeholder 1">
            <a:extLst>
              <a:ext uri="{FF2B5EF4-FFF2-40B4-BE49-F238E27FC236}">
                <a16:creationId xmlns:a16="http://schemas.microsoft.com/office/drawing/2014/main" id="{D391FCA0-8B68-420C-BD84-228D4F7ECF90}"/>
              </a:ext>
            </a:extLst>
          </p:cNvPr>
          <p:cNvSpPr>
            <a:spLocks noGrp="1"/>
          </p:cNvSpPr>
          <p:nvPr>
            <p:ph type="sldNum" sz="quarter" idx="12"/>
          </p:nvPr>
        </p:nvSpPr>
        <p:spPr/>
        <p:txBody>
          <a:bodyPr/>
          <a:lstStyle/>
          <a:p>
            <a:fld id="{C60C2248-B95D-984B-A0F4-42B9A4652AA7}" type="slidenum">
              <a:rPr lang="en-US" smtClean="0"/>
              <a:pPr/>
              <a:t>16</a:t>
            </a:fld>
            <a:endParaRPr lang="en-US" dirty="0"/>
          </a:p>
        </p:txBody>
      </p:sp>
    </p:spTree>
    <p:extLst>
      <p:ext uri="{BB962C8B-B14F-4D97-AF65-F5344CB8AC3E}">
        <p14:creationId xmlns:p14="http://schemas.microsoft.com/office/powerpoint/2010/main" val="2230146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42900" y="205982"/>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What is an API? (Application Programming Interface)</a:t>
            </a:r>
          </a:p>
        </p:txBody>
      </p:sp>
      <p:sp>
        <p:nvSpPr>
          <p:cNvPr id="3" name="Content Placeholder 2"/>
          <p:cNvSpPr txBox="1">
            <a:spLocks/>
          </p:cNvSpPr>
          <p:nvPr/>
        </p:nvSpPr>
        <p:spPr>
          <a:xfrm>
            <a:off x="188640" y="739293"/>
            <a:ext cx="8928992"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latin typeface="Arial Nova Cond" panose="020B0506020202020204" pitchFamily="34" charset="0"/>
            </a:endParaRPr>
          </a:p>
          <a:p>
            <a:r>
              <a:rPr lang="en-US" sz="1800" b="1" dirty="0">
                <a:latin typeface="Arial Nova Cond" panose="020B0506020202020204" pitchFamily="34" charset="0"/>
              </a:rPr>
              <a:t>API</a:t>
            </a:r>
            <a:r>
              <a:rPr lang="en-US" sz="1800" dirty="0">
                <a:latin typeface="Arial Nova Cond" panose="020B0506020202020204" pitchFamily="34" charset="0"/>
              </a:rPr>
              <a:t> is a software intermediary that allows two applications to talk to each other. Each time you use an app like Facebook, send an instant message, or check the weather on your phone, you’re using an API</a:t>
            </a:r>
          </a:p>
          <a:p>
            <a:r>
              <a:rPr lang="en-US" sz="1800" b="1" dirty="0">
                <a:latin typeface="Arial Nova Cond" panose="020B0506020202020204" pitchFamily="34" charset="0"/>
              </a:rPr>
              <a:t>RESTful API </a:t>
            </a:r>
            <a:r>
              <a:rPr lang="en-US" sz="1800" dirty="0">
                <a:latin typeface="Arial Nova Cond" panose="020B0506020202020204" pitchFamily="34" charset="0"/>
              </a:rPr>
              <a:t>is a method of allowing communication between a web-based client and server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975" y="2577307"/>
            <a:ext cx="4286250" cy="1500188"/>
          </a:xfrm>
          <a:prstGeom prst="rect">
            <a:avLst/>
          </a:prstGeom>
        </p:spPr>
      </p:pic>
      <p:sp>
        <p:nvSpPr>
          <p:cNvPr id="4" name="Slide Number Placeholder 3">
            <a:extLst>
              <a:ext uri="{FF2B5EF4-FFF2-40B4-BE49-F238E27FC236}">
                <a16:creationId xmlns:a16="http://schemas.microsoft.com/office/drawing/2014/main" id="{33DB1BD8-EC63-431D-956D-D81954DE1C4B}"/>
              </a:ext>
            </a:extLst>
          </p:cNvPr>
          <p:cNvSpPr>
            <a:spLocks noGrp="1"/>
          </p:cNvSpPr>
          <p:nvPr>
            <p:ph type="sldNum" sz="quarter" idx="12"/>
          </p:nvPr>
        </p:nvSpPr>
        <p:spPr/>
        <p:txBody>
          <a:bodyPr/>
          <a:lstStyle/>
          <a:p>
            <a:fld id="{C60C2248-B95D-984B-A0F4-42B9A4652AA7}" type="slidenum">
              <a:rPr lang="en-US" smtClean="0"/>
              <a:pPr/>
              <a:t>17</a:t>
            </a:fld>
            <a:endParaRPr lang="en-US" dirty="0"/>
          </a:p>
        </p:txBody>
      </p:sp>
    </p:spTree>
    <p:extLst>
      <p:ext uri="{BB962C8B-B14F-4D97-AF65-F5344CB8AC3E}">
        <p14:creationId xmlns:p14="http://schemas.microsoft.com/office/powerpoint/2010/main" val="1278239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410619" y="3277429"/>
            <a:ext cx="4533170" cy="646331"/>
          </a:xfrm>
          <a:prstGeom prst="rect">
            <a:avLst/>
          </a:prstGeom>
        </p:spPr>
        <p:txBody>
          <a:bodyPr wrap="square">
            <a:spAutoFit/>
          </a:bodyPr>
          <a:lstStyle/>
          <a:p>
            <a:r>
              <a:rPr lang="en-US" sz="3600" b="1" dirty="0"/>
              <a:t>Kubernetes Nodes</a:t>
            </a:r>
          </a:p>
        </p:txBody>
      </p:sp>
      <p:sp>
        <p:nvSpPr>
          <p:cNvPr id="2" name="Slide Number Placeholder 1">
            <a:extLst>
              <a:ext uri="{FF2B5EF4-FFF2-40B4-BE49-F238E27FC236}">
                <a16:creationId xmlns:a16="http://schemas.microsoft.com/office/drawing/2014/main" id="{87994004-9379-47C1-9900-0FBE871EB12B}"/>
              </a:ext>
            </a:extLst>
          </p:cNvPr>
          <p:cNvSpPr>
            <a:spLocks noGrp="1"/>
          </p:cNvSpPr>
          <p:nvPr>
            <p:ph type="sldNum" sz="quarter" idx="12"/>
          </p:nvPr>
        </p:nvSpPr>
        <p:spPr/>
        <p:txBody>
          <a:bodyPr/>
          <a:lstStyle/>
          <a:p>
            <a:fld id="{C60C2248-B95D-984B-A0F4-42B9A4652AA7}" type="slidenum">
              <a:rPr lang="en-US" smtClean="0"/>
              <a:pPr/>
              <a:t>18</a:t>
            </a:fld>
            <a:endParaRPr lang="en-US" dirty="0"/>
          </a:p>
        </p:txBody>
      </p:sp>
    </p:spTree>
    <p:extLst>
      <p:ext uri="{BB962C8B-B14F-4D97-AF65-F5344CB8AC3E}">
        <p14:creationId xmlns:p14="http://schemas.microsoft.com/office/powerpoint/2010/main" val="3692007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Kubernetes Nodes(Minions)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8756" y="188767"/>
            <a:ext cx="4104073" cy="236639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2604" y="820380"/>
            <a:ext cx="741107" cy="74110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7742" y="820380"/>
            <a:ext cx="831126" cy="6996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37559" y="769141"/>
            <a:ext cx="838246" cy="843585"/>
          </a:xfrm>
          <a:prstGeom prst="rect">
            <a:avLst/>
          </a:prstGeom>
        </p:spPr>
      </p:pic>
      <p:sp>
        <p:nvSpPr>
          <p:cNvPr id="10" name="TextBox 9"/>
          <p:cNvSpPr txBox="1"/>
          <p:nvPr/>
        </p:nvSpPr>
        <p:spPr>
          <a:xfrm>
            <a:off x="5342604" y="1561486"/>
            <a:ext cx="917876" cy="300082"/>
          </a:xfrm>
          <a:prstGeom prst="rect">
            <a:avLst/>
          </a:prstGeom>
          <a:noFill/>
        </p:spPr>
        <p:txBody>
          <a:bodyPr wrap="square" rtlCol="0">
            <a:spAutoFit/>
          </a:bodyPr>
          <a:lstStyle/>
          <a:p>
            <a:r>
              <a:rPr lang="en-US" sz="1350" b="1" dirty="0">
                <a:solidFill>
                  <a:schemeClr val="bg1"/>
                </a:solidFill>
                <a:latin typeface="Arial Black" panose="020B0A04020102020204" pitchFamily="34" charset="0"/>
              </a:rPr>
              <a:t>Kubelet</a:t>
            </a:r>
          </a:p>
        </p:txBody>
      </p:sp>
      <p:sp>
        <p:nvSpPr>
          <p:cNvPr id="11" name="TextBox 10"/>
          <p:cNvSpPr txBox="1"/>
          <p:nvPr/>
        </p:nvSpPr>
        <p:spPr>
          <a:xfrm>
            <a:off x="6623973" y="1561486"/>
            <a:ext cx="751832" cy="300082"/>
          </a:xfrm>
          <a:prstGeom prst="rect">
            <a:avLst/>
          </a:prstGeom>
          <a:noFill/>
        </p:spPr>
        <p:txBody>
          <a:bodyPr wrap="square" rtlCol="0">
            <a:spAutoFit/>
          </a:bodyPr>
          <a:lstStyle/>
          <a:p>
            <a:r>
              <a:rPr lang="en-US" sz="1350" b="1" dirty="0">
                <a:solidFill>
                  <a:schemeClr val="bg1"/>
                </a:solidFill>
                <a:latin typeface="Arial Black" panose="020B0A04020102020204" pitchFamily="34" charset="0"/>
              </a:rPr>
              <a:t>Proxy</a:t>
            </a:r>
          </a:p>
        </p:txBody>
      </p:sp>
      <p:sp>
        <p:nvSpPr>
          <p:cNvPr id="12" name="TextBox 11"/>
          <p:cNvSpPr txBox="1"/>
          <p:nvPr/>
        </p:nvSpPr>
        <p:spPr>
          <a:xfrm>
            <a:off x="7754555" y="1519981"/>
            <a:ext cx="917876" cy="300082"/>
          </a:xfrm>
          <a:prstGeom prst="rect">
            <a:avLst/>
          </a:prstGeom>
          <a:noFill/>
        </p:spPr>
        <p:txBody>
          <a:bodyPr wrap="square" rtlCol="0">
            <a:spAutoFit/>
          </a:bodyPr>
          <a:lstStyle/>
          <a:p>
            <a:r>
              <a:rPr lang="en-US" sz="1350" b="1" dirty="0">
                <a:solidFill>
                  <a:schemeClr val="bg1"/>
                </a:solidFill>
                <a:latin typeface="Arial Black" panose="020B0A04020102020204" pitchFamily="34" charset="0"/>
              </a:rPr>
              <a:t>Engine</a:t>
            </a:r>
          </a:p>
        </p:txBody>
      </p:sp>
      <p:sp>
        <p:nvSpPr>
          <p:cNvPr id="13" name="Content Placeholder 2"/>
          <p:cNvSpPr txBox="1">
            <a:spLocks/>
          </p:cNvSpPr>
          <p:nvPr/>
        </p:nvSpPr>
        <p:spPr>
          <a:xfrm>
            <a:off x="188640" y="739293"/>
            <a:ext cx="4977195" cy="236639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Nova Cond" panose="020B0506020202020204" pitchFamily="34" charset="0"/>
              </a:rPr>
              <a:t>Nodes are </a:t>
            </a:r>
            <a:r>
              <a:rPr lang="en-US" sz="1800" b="1" dirty="0">
                <a:latin typeface="Arial Nova Cond" panose="020B0506020202020204" pitchFamily="34" charset="0"/>
              </a:rPr>
              <a:t>the machines in which Pods/Container run</a:t>
            </a:r>
          </a:p>
          <a:p>
            <a:r>
              <a:rPr lang="en-US" sz="1800" dirty="0">
                <a:latin typeface="Arial Nova Cond" panose="020B0506020202020204" pitchFamily="34" charset="0"/>
              </a:rPr>
              <a:t>Node consists of these components: </a:t>
            </a:r>
          </a:p>
          <a:p>
            <a:pPr lvl="1">
              <a:buFont typeface="Wingdings" panose="05000000000000000000" pitchFamily="2" charset="2"/>
              <a:buChar char="ü"/>
            </a:pPr>
            <a:r>
              <a:rPr lang="en-US" sz="1800" dirty="0">
                <a:latin typeface="Arial Nova Cond" panose="020B0506020202020204" pitchFamily="34" charset="0"/>
              </a:rPr>
              <a:t> kubelet</a:t>
            </a:r>
          </a:p>
          <a:p>
            <a:pPr lvl="1">
              <a:buFont typeface="Wingdings" panose="05000000000000000000" pitchFamily="2" charset="2"/>
              <a:buChar char="ü"/>
            </a:pPr>
            <a:r>
              <a:rPr lang="en-US" sz="1800" dirty="0">
                <a:latin typeface="Arial Nova Cond" panose="020B0506020202020204" pitchFamily="34" charset="0"/>
              </a:rPr>
              <a:t> </a:t>
            </a:r>
            <a:r>
              <a:rPr lang="en-US" sz="1800" dirty="0" err="1">
                <a:latin typeface="Arial Nova Cond" panose="020B0506020202020204" pitchFamily="34" charset="0"/>
              </a:rPr>
              <a:t>kube</a:t>
            </a:r>
            <a:r>
              <a:rPr lang="en-US" sz="1800" dirty="0">
                <a:latin typeface="Arial Nova Cond" panose="020B0506020202020204" pitchFamily="34" charset="0"/>
              </a:rPr>
              <a:t>-proxy</a:t>
            </a:r>
          </a:p>
          <a:p>
            <a:pPr lvl="1">
              <a:buFont typeface="Wingdings" panose="05000000000000000000" pitchFamily="2" charset="2"/>
              <a:buChar char="ü"/>
            </a:pPr>
            <a:r>
              <a:rPr lang="en-US" sz="1800" dirty="0">
                <a:latin typeface="Arial Nova Cond" panose="020B0506020202020204" pitchFamily="34" charset="0"/>
              </a:rPr>
              <a:t> Container engine</a:t>
            </a:r>
          </a:p>
          <a:p>
            <a:r>
              <a:rPr lang="en-US" sz="1800" dirty="0">
                <a:latin typeface="Arial Nova Cond" panose="020B0506020202020204" pitchFamily="34" charset="0"/>
              </a:rPr>
              <a:t>These components, receive workloads to execute, and update the cluster on their status</a:t>
            </a:r>
          </a:p>
        </p:txBody>
      </p:sp>
      <p:sp>
        <p:nvSpPr>
          <p:cNvPr id="2" name="Rectangle 1"/>
          <p:cNvSpPr/>
          <p:nvPr/>
        </p:nvSpPr>
        <p:spPr>
          <a:xfrm>
            <a:off x="188640" y="3260417"/>
            <a:ext cx="8650568" cy="1477328"/>
          </a:xfrm>
          <a:prstGeom prst="rect">
            <a:avLst/>
          </a:prstGeom>
        </p:spPr>
        <p:txBody>
          <a:bodyPr wrap="square">
            <a:spAutoFit/>
          </a:bodyPr>
          <a:lstStyle/>
          <a:p>
            <a:pPr marL="257175" indent="-257175">
              <a:buFont typeface="Arial" panose="020B0604020202020204" pitchFamily="34" charset="0"/>
              <a:buChar char="•"/>
            </a:pPr>
            <a:r>
              <a:rPr lang="en-US" dirty="0">
                <a:latin typeface="Arial Nova Cond" panose="020B0506020202020204" pitchFamily="34" charset="0"/>
              </a:rPr>
              <a:t>To run and manage a container's lifecycle, we need a container runtime on the worker node. Some examples of container runtimes are: </a:t>
            </a:r>
          </a:p>
          <a:p>
            <a:pPr marL="857250" lvl="2" indent="-171450">
              <a:buFont typeface="Arial" panose="020B0604020202020204" pitchFamily="34" charset="0"/>
              <a:buChar char="•"/>
            </a:pPr>
            <a:r>
              <a:rPr lang="en-US" dirty="0" err="1">
                <a:latin typeface="Arial Nova Cond" panose="020B0506020202020204" pitchFamily="34" charset="0"/>
                <a:hlinkClick r:id="rId6"/>
              </a:rPr>
              <a:t>containerd</a:t>
            </a:r>
            <a:endParaRPr lang="en-US" dirty="0">
              <a:latin typeface="Arial Nova Cond" panose="020B0506020202020204" pitchFamily="34" charset="0"/>
            </a:endParaRPr>
          </a:p>
          <a:p>
            <a:pPr marL="857250" lvl="2" indent="-171450">
              <a:buFont typeface="Arial" panose="020B0604020202020204" pitchFamily="34" charset="0"/>
              <a:buChar char="•"/>
            </a:pPr>
            <a:r>
              <a:rPr lang="en-US" dirty="0" err="1">
                <a:latin typeface="Arial Nova Cond" panose="020B0506020202020204" pitchFamily="34" charset="0"/>
                <a:hlinkClick r:id="rId7"/>
              </a:rPr>
              <a:t>rkt</a:t>
            </a:r>
            <a:endParaRPr lang="en-US" dirty="0">
              <a:latin typeface="Arial Nova Cond" panose="020B0506020202020204" pitchFamily="34" charset="0"/>
            </a:endParaRPr>
          </a:p>
          <a:p>
            <a:pPr marL="857250" lvl="2" indent="-171450">
              <a:buFont typeface="Arial" panose="020B0604020202020204" pitchFamily="34" charset="0"/>
              <a:buChar char="•"/>
            </a:pPr>
            <a:r>
              <a:rPr lang="en-US" dirty="0" err="1">
                <a:latin typeface="Arial Nova Cond" panose="020B0506020202020204" pitchFamily="34" charset="0"/>
                <a:hlinkClick r:id="rId8"/>
              </a:rPr>
              <a:t>lxd</a:t>
            </a:r>
            <a:r>
              <a:rPr lang="en-US" dirty="0">
                <a:latin typeface="Arial Nova Cond" panose="020B0506020202020204" pitchFamily="34" charset="0"/>
              </a:rPr>
              <a:t>. </a:t>
            </a:r>
          </a:p>
        </p:txBody>
      </p:sp>
      <p:sp>
        <p:nvSpPr>
          <p:cNvPr id="4" name="Slide Number Placeholder 3">
            <a:extLst>
              <a:ext uri="{FF2B5EF4-FFF2-40B4-BE49-F238E27FC236}">
                <a16:creationId xmlns:a16="http://schemas.microsoft.com/office/drawing/2014/main" id="{5093CE26-92A6-4DD5-A89F-7BA3A1DA8BDF}"/>
              </a:ext>
            </a:extLst>
          </p:cNvPr>
          <p:cNvSpPr>
            <a:spLocks noGrp="1"/>
          </p:cNvSpPr>
          <p:nvPr>
            <p:ph type="sldNum" sz="quarter" idx="12"/>
          </p:nvPr>
        </p:nvSpPr>
        <p:spPr/>
        <p:txBody>
          <a:bodyPr/>
          <a:lstStyle/>
          <a:p>
            <a:fld id="{C60C2248-B95D-984B-A0F4-42B9A4652AA7}" type="slidenum">
              <a:rPr lang="en-US" smtClean="0"/>
              <a:pPr/>
              <a:t>19</a:t>
            </a:fld>
            <a:endParaRPr lang="en-US" dirty="0"/>
          </a:p>
        </p:txBody>
      </p:sp>
    </p:spTree>
    <p:extLst>
      <p:ext uri="{BB962C8B-B14F-4D97-AF65-F5344CB8AC3E}">
        <p14:creationId xmlns:p14="http://schemas.microsoft.com/office/powerpoint/2010/main" val="3453025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2900" y="205982"/>
            <a:ext cx="8547925"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latin typeface="Arial Nova Cond" panose="020B0506020202020204" pitchFamily="34" charset="0"/>
              </a:rPr>
              <a:t>Software Deployments</a:t>
            </a:r>
          </a:p>
        </p:txBody>
      </p:sp>
      <p:sp>
        <p:nvSpPr>
          <p:cNvPr id="6" name="TextBox 5"/>
          <p:cNvSpPr txBox="1"/>
          <p:nvPr/>
        </p:nvSpPr>
        <p:spPr>
          <a:xfrm>
            <a:off x="203201" y="739292"/>
            <a:ext cx="8572500" cy="3785652"/>
          </a:xfrm>
          <a:prstGeom prst="rect">
            <a:avLst/>
          </a:prstGeom>
          <a:noFill/>
        </p:spPr>
        <p:txBody>
          <a:bodyPr wrap="square" rtlCol="0">
            <a:spAutoFit/>
          </a:bodyPr>
          <a:lstStyle/>
          <a:p>
            <a:pPr marL="257175" indent="-257175">
              <a:buFont typeface="Arial" panose="020B0604020202020204" pitchFamily="34" charset="0"/>
              <a:buChar char="•"/>
            </a:pPr>
            <a:r>
              <a:rPr lang="en-US" sz="1600" dirty="0">
                <a:latin typeface="Arial Nova Cond" panose="020B0506020202020204" pitchFamily="34" charset="0"/>
              </a:rPr>
              <a:t>Software deployment includes all the process required for preparing a software application to run and operate in a specific environment.</a:t>
            </a:r>
          </a:p>
          <a:p>
            <a:pPr marL="257175" indent="-257175">
              <a:buFont typeface="Arial" panose="020B0604020202020204" pitchFamily="34" charset="0"/>
              <a:buChar char="•"/>
            </a:pPr>
            <a:r>
              <a:rPr lang="en-US" sz="1600" dirty="0">
                <a:latin typeface="Arial Nova Cond" panose="020B0506020202020204" pitchFamily="34" charset="0"/>
              </a:rPr>
              <a:t>It involves installation, configuration, testing and making changes to optimize the performance of the software.</a:t>
            </a:r>
          </a:p>
          <a:p>
            <a:pPr marL="257175" indent="-257175">
              <a:buFont typeface="Arial" panose="020B0604020202020204" pitchFamily="34" charset="0"/>
              <a:buChar char="•"/>
            </a:pPr>
            <a:endParaRPr lang="en-US" sz="1600" dirty="0">
              <a:latin typeface="Arial Nova Cond" panose="020B0506020202020204" pitchFamily="34" charset="0"/>
            </a:endParaRPr>
          </a:p>
          <a:p>
            <a:pPr marL="257175" indent="-257175">
              <a:buFont typeface="Arial" panose="020B0604020202020204" pitchFamily="34" charset="0"/>
              <a:buChar char="•"/>
            </a:pPr>
            <a:endParaRPr lang="en-US" sz="1600" dirty="0">
              <a:latin typeface="Arial Nova Cond" panose="020B0506020202020204" pitchFamily="34" charset="0"/>
            </a:endParaRPr>
          </a:p>
          <a:p>
            <a:pPr marL="257175" indent="-257175">
              <a:buFont typeface="Arial" panose="020B0604020202020204" pitchFamily="34" charset="0"/>
              <a:buChar char="•"/>
            </a:pPr>
            <a:endParaRPr lang="en-US" sz="1600" dirty="0">
              <a:latin typeface="Arial Nova Cond" panose="020B0506020202020204" pitchFamily="34" charset="0"/>
            </a:endParaRPr>
          </a:p>
          <a:p>
            <a:endParaRPr lang="en-US" sz="1600" dirty="0">
              <a:latin typeface="Arial Nova Cond" panose="020B0506020202020204" pitchFamily="34" charset="0"/>
            </a:endParaRPr>
          </a:p>
          <a:p>
            <a:endParaRPr lang="en-US" sz="1600" b="1" dirty="0">
              <a:latin typeface="Arial Nova Cond" panose="020B0506020202020204" pitchFamily="34" charset="0"/>
            </a:endParaRPr>
          </a:p>
          <a:p>
            <a:r>
              <a:rPr lang="en-US" sz="1600" b="1" dirty="0">
                <a:latin typeface="Arial Nova Cond" panose="020B0506020202020204" pitchFamily="34" charset="0"/>
              </a:rPr>
              <a:t>Types of deployments ?</a:t>
            </a:r>
          </a:p>
          <a:p>
            <a:pPr marL="257175" indent="-257175">
              <a:buFont typeface="Wingdings" panose="05000000000000000000" pitchFamily="2" charset="2"/>
              <a:buChar char="ü"/>
            </a:pPr>
            <a:r>
              <a:rPr lang="en-US" sz="1600" b="1" dirty="0">
                <a:latin typeface="Arial Nova Cond" panose="020B0506020202020204" pitchFamily="34" charset="0"/>
              </a:rPr>
              <a:t>Recreate</a:t>
            </a:r>
            <a:r>
              <a:rPr lang="en-US" sz="1600" dirty="0">
                <a:latin typeface="Arial Nova Cond" panose="020B0506020202020204" pitchFamily="34" charset="0"/>
              </a:rPr>
              <a:t>: Version A is terminated then version B is rolled out.</a:t>
            </a:r>
          </a:p>
          <a:p>
            <a:pPr marL="257175" indent="-257175">
              <a:buFont typeface="Wingdings" panose="05000000000000000000" pitchFamily="2" charset="2"/>
              <a:buChar char="ü"/>
            </a:pPr>
            <a:r>
              <a:rPr lang="en-US" sz="1600" b="1" dirty="0">
                <a:latin typeface="Arial Nova Cond" panose="020B0506020202020204" pitchFamily="34" charset="0"/>
              </a:rPr>
              <a:t>Ramped</a:t>
            </a:r>
            <a:r>
              <a:rPr lang="en-US" sz="1600" dirty="0">
                <a:latin typeface="Arial Nova Cond" panose="020B0506020202020204" pitchFamily="34" charset="0"/>
              </a:rPr>
              <a:t> (also known as rolling-update or incremental): Version B is slowly rolled out and replacing version A.</a:t>
            </a:r>
          </a:p>
          <a:p>
            <a:pPr marL="257175" indent="-257175">
              <a:buFont typeface="Wingdings" panose="05000000000000000000" pitchFamily="2" charset="2"/>
              <a:buChar char="ü"/>
            </a:pPr>
            <a:r>
              <a:rPr lang="en-US" sz="1600" b="1" dirty="0">
                <a:latin typeface="Arial Nova Cond" panose="020B0506020202020204" pitchFamily="34" charset="0"/>
              </a:rPr>
              <a:t>Blue/Green</a:t>
            </a:r>
            <a:r>
              <a:rPr lang="en-US" sz="1600" dirty="0">
                <a:latin typeface="Arial Nova Cond" panose="020B0506020202020204" pitchFamily="34" charset="0"/>
              </a:rPr>
              <a:t>: Version B is released alongside version A, then the traffic is switched to version B.</a:t>
            </a:r>
          </a:p>
          <a:p>
            <a:pPr marL="257175" indent="-257175">
              <a:buFont typeface="Wingdings" panose="05000000000000000000" pitchFamily="2" charset="2"/>
              <a:buChar char="ü"/>
            </a:pPr>
            <a:r>
              <a:rPr lang="en-US" sz="1600" b="1" dirty="0">
                <a:latin typeface="Arial Nova Cond" panose="020B0506020202020204" pitchFamily="34" charset="0"/>
              </a:rPr>
              <a:t>Canary</a:t>
            </a:r>
            <a:r>
              <a:rPr lang="en-US" sz="1600" dirty="0">
                <a:latin typeface="Arial Nova Cond" panose="020B0506020202020204" pitchFamily="34" charset="0"/>
              </a:rPr>
              <a:t>: Version B is released to a subset of users, then proceed to a full rollout.</a:t>
            </a:r>
          </a:p>
        </p:txBody>
      </p:sp>
      <p:graphicFrame>
        <p:nvGraphicFramePr>
          <p:cNvPr id="10" name="Diagram 9"/>
          <p:cNvGraphicFramePr/>
          <p:nvPr/>
        </p:nvGraphicFramePr>
        <p:xfrm>
          <a:off x="1282700" y="2006599"/>
          <a:ext cx="6096000" cy="698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76B1A619-97CF-45A1-BEC5-8BCEC4E639C9}"/>
              </a:ext>
            </a:extLst>
          </p:cNvPr>
          <p:cNvSpPr>
            <a:spLocks noGrp="1"/>
          </p:cNvSpPr>
          <p:nvPr>
            <p:ph type="sldNum" sz="quarter" idx="12"/>
          </p:nvPr>
        </p:nvSpPr>
        <p:spPr/>
        <p:txBody>
          <a:bodyPr/>
          <a:lstStyle/>
          <a:p>
            <a:fld id="{D5B5496A-B812-4B04-965F-AA4CB6D9D63C}" type="slidenum">
              <a:rPr lang="en-US" smtClean="0"/>
              <a:t>2</a:t>
            </a:fld>
            <a:endParaRPr lang="en-US" dirty="0"/>
          </a:p>
        </p:txBody>
      </p:sp>
    </p:spTree>
    <p:extLst>
      <p:ext uri="{BB962C8B-B14F-4D97-AF65-F5344CB8AC3E}">
        <p14:creationId xmlns:p14="http://schemas.microsoft.com/office/powerpoint/2010/main" val="2185243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4129" y="210165"/>
            <a:ext cx="905182" cy="905182"/>
          </a:xfrm>
          <a:prstGeom prst="rect">
            <a:avLst/>
          </a:prstGeom>
        </p:spPr>
      </p:pic>
      <p:sp>
        <p:nvSpPr>
          <p:cNvPr id="4" name="Content Placeholder 2"/>
          <p:cNvSpPr txBox="1">
            <a:spLocks/>
          </p:cNvSpPr>
          <p:nvPr/>
        </p:nvSpPr>
        <p:spPr>
          <a:xfrm>
            <a:off x="188639" y="210165"/>
            <a:ext cx="7933011" cy="479185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Arial Nova Cond" panose="020B0506020202020204" pitchFamily="34" charset="0"/>
              </a:rPr>
              <a:t>kubelet</a:t>
            </a:r>
          </a:p>
          <a:p>
            <a:r>
              <a:rPr lang="en-US" sz="1800" dirty="0">
                <a:latin typeface="Arial Nova Cond" panose="020B0506020202020204" pitchFamily="34" charset="0"/>
              </a:rPr>
              <a:t>The main </a:t>
            </a:r>
            <a:r>
              <a:rPr lang="en-US" sz="1800" dirty="0" err="1">
                <a:latin typeface="Arial Nova Cond" panose="020B0506020202020204" pitchFamily="34" charset="0"/>
              </a:rPr>
              <a:t>kubernetes</a:t>
            </a:r>
            <a:r>
              <a:rPr lang="en-US" sz="1800" dirty="0">
                <a:latin typeface="Arial Nova Cond" panose="020B0506020202020204" pitchFamily="34" charset="0"/>
              </a:rPr>
              <a:t> agent </a:t>
            </a:r>
          </a:p>
          <a:p>
            <a:r>
              <a:rPr lang="en-US" sz="1800" dirty="0">
                <a:latin typeface="Arial Nova Cond" panose="020B0506020202020204" pitchFamily="34" charset="0"/>
              </a:rPr>
              <a:t>Interacts with the API server on the Master</a:t>
            </a:r>
          </a:p>
          <a:p>
            <a:r>
              <a:rPr lang="en-US" sz="1800" dirty="0">
                <a:latin typeface="Arial Nova Cond" panose="020B0506020202020204" pitchFamily="34" charset="0"/>
              </a:rPr>
              <a:t>Registers the Node with the cluster</a:t>
            </a:r>
          </a:p>
          <a:p>
            <a:r>
              <a:rPr lang="en-US" sz="1800" dirty="0">
                <a:latin typeface="Arial Nova Cond" panose="020B0506020202020204" pitchFamily="34" charset="0"/>
              </a:rPr>
              <a:t>Updates the workloads that have been invoked by the scheduler:</a:t>
            </a:r>
          </a:p>
          <a:p>
            <a:pPr lvl="1">
              <a:buFont typeface="Courier New" panose="02070309020205020404" pitchFamily="49" charset="0"/>
              <a:buChar char="o"/>
            </a:pPr>
            <a:r>
              <a:rPr lang="en-US" sz="1800" dirty="0">
                <a:latin typeface="Arial Nova Cond" panose="020B0506020202020204" pitchFamily="34" charset="0"/>
              </a:rPr>
              <a:t>Mount Volumes</a:t>
            </a:r>
          </a:p>
          <a:p>
            <a:pPr lvl="1">
              <a:buFont typeface="Courier New" panose="02070309020205020404" pitchFamily="49" charset="0"/>
              <a:buChar char="o"/>
            </a:pPr>
            <a:r>
              <a:rPr lang="en-US" sz="1800" dirty="0">
                <a:latin typeface="Arial Nova Cond" panose="020B0506020202020204" pitchFamily="34" charset="0"/>
              </a:rPr>
              <a:t>Run containers</a:t>
            </a:r>
          </a:p>
          <a:p>
            <a:pPr lvl="1">
              <a:buFont typeface="Courier New" panose="02070309020205020404" pitchFamily="49" charset="0"/>
              <a:buChar char="o"/>
            </a:pPr>
            <a:r>
              <a:rPr lang="en-US" sz="1800" dirty="0">
                <a:latin typeface="Arial Nova Cond" panose="020B0506020202020204" pitchFamily="34" charset="0"/>
              </a:rPr>
              <a:t>Report the status of the node </a:t>
            </a:r>
          </a:p>
          <a:p>
            <a:pPr lvl="1">
              <a:buFont typeface="Courier New" panose="02070309020205020404" pitchFamily="49" charset="0"/>
              <a:buChar char="o"/>
            </a:pPr>
            <a:r>
              <a:rPr lang="en-US" sz="1800" dirty="0">
                <a:latin typeface="Arial Nova Cond" panose="020B0506020202020204" pitchFamily="34" charset="0"/>
              </a:rPr>
              <a:t>Run container liveness probe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1065" y="3139362"/>
            <a:ext cx="838246" cy="843585"/>
          </a:xfrm>
          <a:prstGeom prst="rect">
            <a:avLst/>
          </a:prstGeom>
        </p:spPr>
      </p:pic>
      <p:sp>
        <p:nvSpPr>
          <p:cNvPr id="3" name="Slide Number Placeholder 2">
            <a:extLst>
              <a:ext uri="{FF2B5EF4-FFF2-40B4-BE49-F238E27FC236}">
                <a16:creationId xmlns:a16="http://schemas.microsoft.com/office/drawing/2014/main" id="{BB87289D-9B24-48E4-87B9-FDAA57CDD788}"/>
              </a:ext>
            </a:extLst>
          </p:cNvPr>
          <p:cNvSpPr>
            <a:spLocks noGrp="1"/>
          </p:cNvSpPr>
          <p:nvPr>
            <p:ph type="sldNum" sz="quarter" idx="12"/>
          </p:nvPr>
        </p:nvSpPr>
        <p:spPr/>
        <p:txBody>
          <a:bodyPr/>
          <a:lstStyle/>
          <a:p>
            <a:fld id="{C60C2248-B95D-984B-A0F4-42B9A4652AA7}" type="slidenum">
              <a:rPr lang="en-US" smtClean="0"/>
              <a:pPr/>
              <a:t>20</a:t>
            </a:fld>
            <a:endParaRPr lang="en-US" dirty="0"/>
          </a:p>
        </p:txBody>
      </p:sp>
    </p:spTree>
    <p:extLst>
      <p:ext uri="{BB962C8B-B14F-4D97-AF65-F5344CB8AC3E}">
        <p14:creationId xmlns:p14="http://schemas.microsoft.com/office/powerpoint/2010/main" val="3949923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88640" y="210165"/>
            <a:ext cx="8764861" cy="47918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Arial Nova Cond" panose="020B0506020202020204" pitchFamily="34" charset="0"/>
              </a:rPr>
              <a:t>kubelet</a:t>
            </a:r>
          </a:p>
          <a:p>
            <a:r>
              <a:rPr lang="en-US" sz="1800" dirty="0">
                <a:latin typeface="Arial Nova Cond" panose="020B0506020202020204" pitchFamily="34" charset="0"/>
              </a:rPr>
              <a:t>Kubernetes uses etcd to store the cluster state &amp; etcd is a distributed key-value store based on the </a:t>
            </a:r>
            <a:r>
              <a:rPr lang="en-US" sz="1800" b="1" dirty="0">
                <a:latin typeface="Arial Nova Cond" panose="020B0506020202020204" pitchFamily="34" charset="0"/>
              </a:rPr>
              <a:t>Raft Consensus Algorithm</a:t>
            </a:r>
            <a:r>
              <a:rPr lang="en-US" sz="1800" dirty="0">
                <a:latin typeface="Arial Nova Cond" panose="020B0506020202020204" pitchFamily="34" charset="0"/>
              </a:rPr>
              <a:t>.</a:t>
            </a:r>
          </a:p>
          <a:p>
            <a:r>
              <a:rPr lang="en-US" sz="1800" dirty="0">
                <a:latin typeface="Arial Nova Cond" panose="020B0506020202020204" pitchFamily="34" charset="0"/>
              </a:rPr>
              <a:t>Raft allows a collection of machines to work as a coherent group that can survive the failures of some of its members</a:t>
            </a:r>
          </a:p>
          <a:p>
            <a:r>
              <a:rPr lang="en-US" sz="1800" dirty="0">
                <a:latin typeface="Arial Nova Cond" panose="020B0506020202020204" pitchFamily="34" charset="0"/>
              </a:rPr>
              <a:t>At any given time, one of the nodes in the group will be the master, and the rest of them will be the followers</a:t>
            </a:r>
          </a:p>
          <a:p>
            <a:r>
              <a:rPr lang="en-US" sz="1800" dirty="0">
                <a:latin typeface="Arial Nova Cond" panose="020B0506020202020204" pitchFamily="34" charset="0"/>
              </a:rPr>
              <a:t>Any node can be treated as a master</a:t>
            </a:r>
            <a:r>
              <a:rPr lang="en-US" sz="1500" dirty="0">
                <a:latin typeface="Arial Nova Cond" panose="020B0506020202020204" pitchFamily="34" charset="0"/>
              </a:rPr>
              <a:t>.</a:t>
            </a:r>
            <a:endParaRPr lang="en-US" sz="1800" dirty="0">
              <a:latin typeface="Arial Nova Cond" panose="020B0506020202020204" pitchFamily="34" charset="0"/>
            </a:endParaRPr>
          </a:p>
        </p:txBody>
      </p:sp>
      <p:pic>
        <p:nvPicPr>
          <p:cNvPr id="1026" name="Picture 2" descr="Master and Followers"/>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927600" y="2355682"/>
            <a:ext cx="3066256" cy="229093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EDF34EA-505B-4D58-A74E-6F9F96587F06}"/>
              </a:ext>
            </a:extLst>
          </p:cNvPr>
          <p:cNvSpPr>
            <a:spLocks noGrp="1"/>
          </p:cNvSpPr>
          <p:nvPr>
            <p:ph type="sldNum" sz="quarter" idx="12"/>
          </p:nvPr>
        </p:nvSpPr>
        <p:spPr/>
        <p:txBody>
          <a:bodyPr/>
          <a:lstStyle/>
          <a:p>
            <a:fld id="{C60C2248-B95D-984B-A0F4-42B9A4652AA7}" type="slidenum">
              <a:rPr lang="en-US" smtClean="0"/>
              <a:pPr/>
              <a:t>21</a:t>
            </a:fld>
            <a:endParaRPr lang="en-US" dirty="0"/>
          </a:p>
        </p:txBody>
      </p:sp>
    </p:spTree>
    <p:extLst>
      <p:ext uri="{BB962C8B-B14F-4D97-AF65-F5344CB8AC3E}">
        <p14:creationId xmlns:p14="http://schemas.microsoft.com/office/powerpoint/2010/main" val="555276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55068" y="611010"/>
            <a:ext cx="7548592" cy="268376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latin typeface="Arial Nova Cond" panose="020B0506020202020204" pitchFamily="34" charset="0"/>
              </a:rPr>
              <a:t>Kube-proxy</a:t>
            </a:r>
          </a:p>
          <a:p>
            <a:pPr algn="just"/>
            <a:r>
              <a:rPr lang="en-US" sz="1800" dirty="0">
                <a:latin typeface="Arial Nova Cond" panose="020B0506020202020204" pitchFamily="34" charset="0"/>
              </a:rPr>
              <a:t>Instead of connecting directly to Containers to access the applications, we use a logical construct called </a:t>
            </a:r>
            <a:r>
              <a:rPr lang="en-US" sz="1800" b="1" dirty="0">
                <a:latin typeface="Arial Nova Cond" panose="020B0506020202020204" pitchFamily="34" charset="0"/>
              </a:rPr>
              <a:t>a Service as a connection endpoint</a:t>
            </a:r>
            <a:r>
              <a:rPr lang="en-US" sz="1800" dirty="0">
                <a:latin typeface="Arial Nova Cond" panose="020B0506020202020204" pitchFamily="34" charset="0"/>
              </a:rPr>
              <a:t>. </a:t>
            </a:r>
          </a:p>
          <a:p>
            <a:pPr algn="just"/>
            <a:r>
              <a:rPr lang="en-US" sz="1800" dirty="0">
                <a:latin typeface="Arial Nova Cond" panose="020B0506020202020204" pitchFamily="34" charset="0"/>
              </a:rPr>
              <a:t>A Service </a:t>
            </a:r>
            <a:r>
              <a:rPr lang="en-US" sz="1800" b="1" dirty="0">
                <a:latin typeface="Arial Nova Cond" panose="020B0506020202020204" pitchFamily="34" charset="0"/>
              </a:rPr>
              <a:t>groups related Pods and, when accessed, load balances to them</a:t>
            </a:r>
          </a:p>
          <a:p>
            <a:pPr algn="just"/>
            <a:r>
              <a:rPr lang="en-US" sz="1800" dirty="0">
                <a:latin typeface="Arial Nova Cond" panose="020B0506020202020204" pitchFamily="34" charset="0"/>
              </a:rPr>
              <a:t>Proxy which runs on each worker node and listens to the API server, sets up the routes so that it can reach to it</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0686" y="401083"/>
            <a:ext cx="838246" cy="843585"/>
          </a:xfrm>
          <a:prstGeom prst="rect">
            <a:avLst/>
          </a:prstGeom>
        </p:spPr>
      </p:pic>
      <p:sp>
        <p:nvSpPr>
          <p:cNvPr id="3" name="Slide Number Placeholder 2">
            <a:extLst>
              <a:ext uri="{FF2B5EF4-FFF2-40B4-BE49-F238E27FC236}">
                <a16:creationId xmlns:a16="http://schemas.microsoft.com/office/drawing/2014/main" id="{FBD923BF-B59A-49AA-8F36-56E4DC14A4B4}"/>
              </a:ext>
            </a:extLst>
          </p:cNvPr>
          <p:cNvSpPr>
            <a:spLocks noGrp="1"/>
          </p:cNvSpPr>
          <p:nvPr>
            <p:ph type="sldNum" sz="quarter" idx="12"/>
          </p:nvPr>
        </p:nvSpPr>
        <p:spPr/>
        <p:txBody>
          <a:bodyPr/>
          <a:lstStyle/>
          <a:p>
            <a:fld id="{C60C2248-B95D-984B-A0F4-42B9A4652AA7}" type="slidenum">
              <a:rPr lang="en-US" smtClean="0"/>
              <a:pPr/>
              <a:t>22</a:t>
            </a:fld>
            <a:endParaRPr lang="en-US" dirty="0"/>
          </a:p>
        </p:txBody>
      </p:sp>
    </p:spTree>
    <p:extLst>
      <p:ext uri="{BB962C8B-B14F-4D97-AF65-F5344CB8AC3E}">
        <p14:creationId xmlns:p14="http://schemas.microsoft.com/office/powerpoint/2010/main" val="677057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DF34EA-505B-4D58-A74E-6F9F96587F06}"/>
              </a:ext>
            </a:extLst>
          </p:cNvPr>
          <p:cNvSpPr>
            <a:spLocks noGrp="1"/>
          </p:cNvSpPr>
          <p:nvPr>
            <p:ph type="sldNum" sz="quarter" idx="12"/>
          </p:nvPr>
        </p:nvSpPr>
        <p:spPr/>
        <p:txBody>
          <a:bodyPr/>
          <a:lstStyle/>
          <a:p>
            <a:fld id="{C60C2248-B95D-984B-A0F4-42B9A4652AA7}" type="slidenum">
              <a:rPr lang="en-US" smtClean="0"/>
              <a:pPr/>
              <a:t>23</a:t>
            </a:fld>
            <a:endParaRPr lang="en-US" dirty="0"/>
          </a:p>
        </p:txBody>
      </p:sp>
      <p:pic>
        <p:nvPicPr>
          <p:cNvPr id="5" name="Picture 4">
            <a:extLst>
              <a:ext uri="{FF2B5EF4-FFF2-40B4-BE49-F238E27FC236}">
                <a16:creationId xmlns:a16="http://schemas.microsoft.com/office/drawing/2014/main" id="{D119211F-4EFC-4D9B-BAB3-96A310874E8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Lst>
          </a:blip>
          <a:srcRect l="9048" r="9358"/>
          <a:stretch/>
        </p:blipFill>
        <p:spPr>
          <a:xfrm>
            <a:off x="457200" y="0"/>
            <a:ext cx="8277074" cy="4681904"/>
          </a:xfrm>
          <a:prstGeom prst="rect">
            <a:avLst/>
          </a:prstGeom>
        </p:spPr>
      </p:pic>
    </p:spTree>
    <p:extLst>
      <p:ext uri="{BB962C8B-B14F-4D97-AF65-F5344CB8AC3E}">
        <p14:creationId xmlns:p14="http://schemas.microsoft.com/office/powerpoint/2010/main" val="1345783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410618" y="3277429"/>
            <a:ext cx="4724089" cy="646331"/>
          </a:xfrm>
          <a:prstGeom prst="rect">
            <a:avLst/>
          </a:prstGeom>
        </p:spPr>
        <p:txBody>
          <a:bodyPr wrap="square">
            <a:spAutoFit/>
          </a:bodyPr>
          <a:lstStyle/>
          <a:p>
            <a:r>
              <a:rPr lang="en-US" sz="3600" b="1" dirty="0"/>
              <a:t>Kubernetes Objects</a:t>
            </a:r>
          </a:p>
        </p:txBody>
      </p:sp>
      <p:sp>
        <p:nvSpPr>
          <p:cNvPr id="2" name="Slide Number Placeholder 1">
            <a:extLst>
              <a:ext uri="{FF2B5EF4-FFF2-40B4-BE49-F238E27FC236}">
                <a16:creationId xmlns:a16="http://schemas.microsoft.com/office/drawing/2014/main" id="{0200BCB8-EC8A-4976-B340-F2E62D91CEBF}"/>
              </a:ext>
            </a:extLst>
          </p:cNvPr>
          <p:cNvSpPr>
            <a:spLocks noGrp="1"/>
          </p:cNvSpPr>
          <p:nvPr>
            <p:ph type="sldNum" sz="quarter" idx="12"/>
          </p:nvPr>
        </p:nvSpPr>
        <p:spPr/>
        <p:txBody>
          <a:bodyPr/>
          <a:lstStyle/>
          <a:p>
            <a:fld id="{C60C2248-B95D-984B-A0F4-42B9A4652AA7}" type="slidenum">
              <a:rPr lang="en-US" smtClean="0"/>
              <a:pPr/>
              <a:t>24</a:t>
            </a:fld>
            <a:endParaRPr lang="en-US" dirty="0"/>
          </a:p>
        </p:txBody>
      </p:sp>
    </p:spTree>
    <p:extLst>
      <p:ext uri="{BB962C8B-B14F-4D97-AF65-F5344CB8AC3E}">
        <p14:creationId xmlns:p14="http://schemas.microsoft.com/office/powerpoint/2010/main" val="2735886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6570" y="-333248"/>
            <a:ext cx="1577340" cy="1577340"/>
          </a:xfrm>
          <a:prstGeom prst="rect">
            <a:avLst/>
          </a:prstGeom>
        </p:spPr>
      </p:pic>
      <p:sp>
        <p:nvSpPr>
          <p:cNvPr id="3"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Kubernetes Objects</a:t>
            </a:r>
          </a:p>
        </p:txBody>
      </p:sp>
      <p:sp>
        <p:nvSpPr>
          <p:cNvPr id="4" name="Content Placeholder 2"/>
          <p:cNvSpPr txBox="1">
            <a:spLocks/>
          </p:cNvSpPr>
          <p:nvPr/>
        </p:nvSpPr>
        <p:spPr>
          <a:xfrm>
            <a:off x="246716" y="654126"/>
            <a:ext cx="8650568" cy="426272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latin typeface="Arial Nova Cond" panose="020B0506020202020204" pitchFamily="34" charset="0"/>
              </a:rPr>
              <a:t>Kubernetes uses Objects to represent the state of your cluster</a:t>
            </a:r>
          </a:p>
          <a:p>
            <a:pPr lvl="1" algn="just">
              <a:buFont typeface="Wingdings" panose="05000000000000000000" pitchFamily="2" charset="2"/>
              <a:buChar char="ü"/>
            </a:pPr>
            <a:r>
              <a:rPr lang="en-US" sz="1800" dirty="0">
                <a:latin typeface="Arial Nova Cond" panose="020B0506020202020204" pitchFamily="34" charset="0"/>
              </a:rPr>
              <a:t>What containerized applications are running (and on which nodes)</a:t>
            </a:r>
          </a:p>
          <a:p>
            <a:pPr lvl="1" algn="just">
              <a:buFont typeface="Wingdings" panose="05000000000000000000" pitchFamily="2" charset="2"/>
              <a:buChar char="ü"/>
            </a:pPr>
            <a:r>
              <a:rPr lang="en-US" sz="1800" dirty="0">
                <a:latin typeface="Arial Nova Cond" panose="020B0506020202020204" pitchFamily="34" charset="0"/>
              </a:rPr>
              <a:t>The resources available to those applications</a:t>
            </a:r>
          </a:p>
          <a:p>
            <a:pPr lvl="1" algn="just">
              <a:buFont typeface="Wingdings" panose="05000000000000000000" pitchFamily="2" charset="2"/>
              <a:buChar char="ü"/>
            </a:pPr>
            <a:r>
              <a:rPr lang="en-US" sz="1800" dirty="0">
                <a:latin typeface="Arial Nova Cond" panose="020B0506020202020204" pitchFamily="34" charset="0"/>
              </a:rPr>
              <a:t>The policies around how those applications behave, such as restart policies, upgrades, and fault-tolerance</a:t>
            </a:r>
          </a:p>
          <a:p>
            <a:pPr algn="just"/>
            <a:r>
              <a:rPr lang="en-US" sz="1800" dirty="0">
                <a:latin typeface="Arial Nova Cond" panose="020B0506020202020204" pitchFamily="34" charset="0"/>
              </a:rPr>
              <a:t>Once you create the object, the Kubernetes system will constantly work to ensure that object exists and maintain cluster’s </a:t>
            </a:r>
            <a:r>
              <a:rPr lang="en-US" sz="1800" b="1" dirty="0">
                <a:latin typeface="Arial Nova Cond" panose="020B0506020202020204" pitchFamily="34" charset="0"/>
              </a:rPr>
              <a:t>desired state</a:t>
            </a:r>
          </a:p>
          <a:p>
            <a:pPr algn="just"/>
            <a:r>
              <a:rPr lang="en-US" sz="1800" dirty="0">
                <a:latin typeface="Arial Nova Cond" panose="020B0506020202020204" pitchFamily="34" charset="0"/>
              </a:rPr>
              <a:t>Every Kubernetes object includes two nested fields that govern the object’s configuration: the </a:t>
            </a:r>
            <a:r>
              <a:rPr lang="en-US" sz="1800" b="1" dirty="0">
                <a:latin typeface="Arial Nova Cond" panose="020B0506020202020204" pitchFamily="34" charset="0"/>
              </a:rPr>
              <a:t>object </a:t>
            </a:r>
            <a:r>
              <a:rPr lang="en-US" sz="1800" b="1" i="1" dirty="0">
                <a:latin typeface="Arial Nova Cond" panose="020B0506020202020204" pitchFamily="34" charset="0"/>
              </a:rPr>
              <a:t>spec</a:t>
            </a:r>
            <a:r>
              <a:rPr lang="en-US" sz="1800" b="1" dirty="0">
                <a:latin typeface="Arial Nova Cond" panose="020B0506020202020204" pitchFamily="34" charset="0"/>
              </a:rPr>
              <a:t> </a:t>
            </a:r>
            <a:r>
              <a:rPr lang="en-US" sz="1800" dirty="0">
                <a:latin typeface="Arial Nova Cond" panose="020B0506020202020204" pitchFamily="34" charset="0"/>
              </a:rPr>
              <a:t>and the </a:t>
            </a:r>
            <a:r>
              <a:rPr lang="en-US" sz="1800" b="1" dirty="0">
                <a:latin typeface="Arial Nova Cond" panose="020B0506020202020204" pitchFamily="34" charset="0"/>
              </a:rPr>
              <a:t>object </a:t>
            </a:r>
            <a:r>
              <a:rPr lang="en-US" sz="1800" b="1" i="1" dirty="0">
                <a:latin typeface="Arial Nova Cond" panose="020B0506020202020204" pitchFamily="34" charset="0"/>
              </a:rPr>
              <a:t>status</a:t>
            </a:r>
            <a:endParaRPr lang="en-US" sz="1800" b="1" dirty="0">
              <a:latin typeface="Arial Nova Cond" panose="020B0506020202020204" pitchFamily="34" charset="0"/>
            </a:endParaRPr>
          </a:p>
          <a:p>
            <a:pPr algn="just"/>
            <a:r>
              <a:rPr lang="en-US" sz="1800" dirty="0">
                <a:latin typeface="Arial Nova Cond" panose="020B0506020202020204" pitchFamily="34" charset="0"/>
              </a:rPr>
              <a:t>The </a:t>
            </a:r>
            <a:r>
              <a:rPr lang="en-US" sz="1800" b="1" i="1" dirty="0">
                <a:latin typeface="Arial Nova Cond" panose="020B0506020202020204" pitchFamily="34" charset="0"/>
              </a:rPr>
              <a:t>spec</a:t>
            </a:r>
            <a:r>
              <a:rPr lang="en-US" sz="1800" dirty="0">
                <a:latin typeface="Arial Nova Cond" panose="020B0506020202020204" pitchFamily="34" charset="0"/>
              </a:rPr>
              <a:t>, which </a:t>
            </a:r>
            <a:r>
              <a:rPr lang="en-US" sz="1800" dirty="0">
                <a:solidFill>
                  <a:schemeClr val="accent2"/>
                </a:solidFill>
                <a:latin typeface="Arial Nova Cond" panose="020B0506020202020204" pitchFamily="34" charset="0"/>
              </a:rPr>
              <a:t>we provide</a:t>
            </a:r>
            <a:r>
              <a:rPr lang="en-US" sz="1800" dirty="0">
                <a:latin typeface="Arial Nova Cond" panose="020B0506020202020204" pitchFamily="34" charset="0"/>
              </a:rPr>
              <a:t>, describes your </a:t>
            </a:r>
            <a:r>
              <a:rPr lang="en-US" sz="1800" i="1" dirty="0">
                <a:latin typeface="Arial Nova Cond" panose="020B0506020202020204" pitchFamily="34" charset="0"/>
              </a:rPr>
              <a:t>desired state</a:t>
            </a:r>
            <a:r>
              <a:rPr lang="en-US" sz="1800" dirty="0">
                <a:latin typeface="Arial Nova Cond" panose="020B0506020202020204" pitchFamily="34" charset="0"/>
              </a:rPr>
              <a:t> for the object–the characteristics that you want the object to have. </a:t>
            </a:r>
          </a:p>
          <a:p>
            <a:pPr algn="just"/>
            <a:r>
              <a:rPr lang="en-US" sz="1800" dirty="0">
                <a:latin typeface="Arial Nova Cond" panose="020B0506020202020204" pitchFamily="34" charset="0"/>
              </a:rPr>
              <a:t>The </a:t>
            </a:r>
            <a:r>
              <a:rPr lang="en-US" sz="1800" b="1" i="1" dirty="0">
                <a:latin typeface="Arial Nova Cond" panose="020B0506020202020204" pitchFamily="34" charset="0"/>
              </a:rPr>
              <a:t>status</a:t>
            </a:r>
            <a:r>
              <a:rPr lang="en-US" sz="1800" dirty="0">
                <a:latin typeface="Arial Nova Cond" panose="020B0506020202020204" pitchFamily="34" charset="0"/>
              </a:rPr>
              <a:t> describes the </a:t>
            </a:r>
            <a:r>
              <a:rPr lang="en-US" sz="1800" i="1" dirty="0">
                <a:latin typeface="Arial Nova Cond" panose="020B0506020202020204" pitchFamily="34" charset="0"/>
              </a:rPr>
              <a:t>actual state</a:t>
            </a:r>
            <a:r>
              <a:rPr lang="en-US" sz="1800" dirty="0">
                <a:latin typeface="Arial Nova Cond" panose="020B0506020202020204" pitchFamily="34" charset="0"/>
              </a:rPr>
              <a:t> of the object, and is </a:t>
            </a:r>
            <a:r>
              <a:rPr lang="en-US" sz="1800" dirty="0">
                <a:solidFill>
                  <a:srgbClr val="00B050"/>
                </a:solidFill>
                <a:latin typeface="Arial Nova Cond" panose="020B0506020202020204" pitchFamily="34" charset="0"/>
              </a:rPr>
              <a:t>supplied and updated by the Kubernetes</a:t>
            </a:r>
            <a:r>
              <a:rPr lang="en-US" sz="1800" dirty="0">
                <a:latin typeface="Arial Nova Cond" panose="020B0506020202020204" pitchFamily="34" charset="0"/>
              </a:rPr>
              <a:t> system.</a:t>
            </a:r>
          </a:p>
          <a:p>
            <a:pPr algn="just"/>
            <a:r>
              <a:rPr lang="en-US" sz="1800" dirty="0">
                <a:latin typeface="Arial Nova Cond" panose="020B0506020202020204" pitchFamily="34" charset="0"/>
              </a:rPr>
              <a:t>All objects in the system are identified by a Unique Name and a UID.</a:t>
            </a:r>
          </a:p>
        </p:txBody>
      </p:sp>
      <p:sp>
        <p:nvSpPr>
          <p:cNvPr id="5" name="Slide Number Placeholder 4">
            <a:extLst>
              <a:ext uri="{FF2B5EF4-FFF2-40B4-BE49-F238E27FC236}">
                <a16:creationId xmlns:a16="http://schemas.microsoft.com/office/drawing/2014/main" id="{C9255030-A868-4397-93D3-6BF65952BE62}"/>
              </a:ext>
            </a:extLst>
          </p:cNvPr>
          <p:cNvSpPr>
            <a:spLocks noGrp="1"/>
          </p:cNvSpPr>
          <p:nvPr>
            <p:ph type="sldNum" sz="quarter" idx="12"/>
          </p:nvPr>
        </p:nvSpPr>
        <p:spPr/>
        <p:txBody>
          <a:bodyPr/>
          <a:lstStyle/>
          <a:p>
            <a:fld id="{C60C2248-B95D-984B-A0F4-42B9A4652AA7}" type="slidenum">
              <a:rPr lang="en-US" smtClean="0"/>
              <a:pPr/>
              <a:t>25</a:t>
            </a:fld>
            <a:endParaRPr lang="en-US" dirty="0"/>
          </a:p>
        </p:txBody>
      </p:sp>
    </p:spTree>
    <p:extLst>
      <p:ext uri="{BB962C8B-B14F-4D97-AF65-F5344CB8AC3E}">
        <p14:creationId xmlns:p14="http://schemas.microsoft.com/office/powerpoint/2010/main" val="1077146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Kubernetes Objects</a:t>
            </a:r>
          </a:p>
        </p:txBody>
      </p:sp>
      <p:sp>
        <p:nvSpPr>
          <p:cNvPr id="4" name="Content Placeholder 2"/>
          <p:cNvSpPr txBox="1">
            <a:spLocks/>
          </p:cNvSpPr>
          <p:nvPr/>
        </p:nvSpPr>
        <p:spPr>
          <a:xfrm>
            <a:off x="188640"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latin typeface="Arial Nova Cond" panose="020B0506020202020204" pitchFamily="34" charset="0"/>
              </a:rPr>
              <a:t>The basic Kubernetes objects include:</a:t>
            </a:r>
          </a:p>
          <a:p>
            <a:pPr lvl="1" algn="just">
              <a:buFont typeface="Wingdings" panose="05000000000000000000" pitchFamily="2" charset="2"/>
              <a:buChar char="§"/>
            </a:pPr>
            <a:r>
              <a:rPr lang="en-US" sz="1800" dirty="0">
                <a:latin typeface="Arial Nova Cond" panose="020B0506020202020204" pitchFamily="34" charset="0"/>
                <a:hlinkClick r:id="rId3"/>
              </a:rPr>
              <a:t>Pod</a:t>
            </a:r>
            <a:endParaRPr lang="en-US" sz="1800" dirty="0">
              <a:latin typeface="Arial Nova Cond" panose="020B0506020202020204" pitchFamily="34" charset="0"/>
            </a:endParaRPr>
          </a:p>
          <a:p>
            <a:pPr lvl="1" algn="just">
              <a:buFont typeface="Wingdings" panose="05000000000000000000" pitchFamily="2" charset="2"/>
              <a:buChar char="§"/>
            </a:pPr>
            <a:r>
              <a:rPr lang="en-US" sz="1800" dirty="0">
                <a:latin typeface="Arial Nova Cond" panose="020B0506020202020204" pitchFamily="34" charset="0"/>
                <a:hlinkClick r:id="rId4"/>
              </a:rPr>
              <a:t>Service</a:t>
            </a:r>
            <a:endParaRPr lang="en-US" sz="1800" dirty="0">
              <a:latin typeface="Arial Nova Cond" panose="020B0506020202020204" pitchFamily="34" charset="0"/>
            </a:endParaRPr>
          </a:p>
          <a:p>
            <a:pPr lvl="1" algn="just">
              <a:buFont typeface="Wingdings" panose="05000000000000000000" pitchFamily="2" charset="2"/>
              <a:buChar char="§"/>
            </a:pPr>
            <a:r>
              <a:rPr lang="en-US" sz="1800" dirty="0">
                <a:latin typeface="Arial Nova Cond" panose="020B0506020202020204" pitchFamily="34" charset="0"/>
                <a:hlinkClick r:id="rId5"/>
              </a:rPr>
              <a:t>Volume</a:t>
            </a:r>
            <a:endParaRPr lang="en-US" sz="1800" dirty="0">
              <a:latin typeface="Arial Nova Cond" panose="020B0506020202020204" pitchFamily="34" charset="0"/>
            </a:endParaRPr>
          </a:p>
          <a:p>
            <a:pPr lvl="1" algn="just">
              <a:buFont typeface="Wingdings" panose="05000000000000000000" pitchFamily="2" charset="2"/>
              <a:buChar char="§"/>
            </a:pPr>
            <a:r>
              <a:rPr lang="en-US" sz="1800" dirty="0">
                <a:latin typeface="Arial Nova Cond" panose="020B0506020202020204" pitchFamily="34" charset="0"/>
                <a:hlinkClick r:id="rId6"/>
              </a:rPr>
              <a:t>Namespace</a:t>
            </a:r>
            <a:endParaRPr lang="en-US" sz="1800" dirty="0">
              <a:latin typeface="Arial Nova Cond" panose="020B0506020202020204" pitchFamily="34" charset="0"/>
            </a:endParaRPr>
          </a:p>
          <a:p>
            <a:pPr algn="just"/>
            <a:r>
              <a:rPr lang="en-US" sz="1800" dirty="0">
                <a:latin typeface="Arial Nova Cond" panose="020B0506020202020204" pitchFamily="34" charset="0"/>
              </a:rPr>
              <a:t>In addition, Kubernetes contains a number of higher-level abstractions called Controllers. Controllers build upon the basic objects, and provide additional functionality:</a:t>
            </a:r>
          </a:p>
          <a:p>
            <a:pPr lvl="1" algn="just">
              <a:buFont typeface="Wingdings" panose="05000000000000000000" pitchFamily="2" charset="2"/>
              <a:buChar char="§"/>
            </a:pPr>
            <a:r>
              <a:rPr lang="en-US" sz="1800" dirty="0">
                <a:latin typeface="Arial Nova Cond" panose="020B0506020202020204" pitchFamily="34" charset="0"/>
                <a:hlinkClick r:id="rId7"/>
              </a:rPr>
              <a:t>ReplicaSet</a:t>
            </a:r>
            <a:endParaRPr lang="en-US" sz="1800" dirty="0">
              <a:latin typeface="Arial Nova Cond" panose="020B0506020202020204" pitchFamily="34" charset="0"/>
            </a:endParaRPr>
          </a:p>
          <a:p>
            <a:pPr lvl="1" algn="just">
              <a:buFont typeface="Wingdings" panose="05000000000000000000" pitchFamily="2" charset="2"/>
              <a:buChar char="§"/>
            </a:pPr>
            <a:r>
              <a:rPr lang="en-US" sz="1800" dirty="0">
                <a:latin typeface="Arial Nova Cond" panose="020B0506020202020204" pitchFamily="34" charset="0"/>
                <a:hlinkClick r:id="rId8"/>
              </a:rPr>
              <a:t>Deployment</a:t>
            </a:r>
            <a:endParaRPr lang="en-US" sz="1800" dirty="0">
              <a:latin typeface="Arial Nova Cond" panose="020B0506020202020204" pitchFamily="34" charset="0"/>
            </a:endParaRPr>
          </a:p>
          <a:p>
            <a:pPr lvl="1" algn="just">
              <a:buFont typeface="Wingdings" panose="05000000000000000000" pitchFamily="2" charset="2"/>
              <a:buChar char="§"/>
            </a:pPr>
            <a:r>
              <a:rPr lang="en-US" sz="1800" dirty="0" err="1">
                <a:latin typeface="Arial Nova Cond" panose="020B0506020202020204" pitchFamily="34" charset="0"/>
                <a:hlinkClick r:id="rId9"/>
              </a:rPr>
              <a:t>StatefulSet</a:t>
            </a:r>
            <a:endParaRPr lang="en-US" sz="1800" dirty="0">
              <a:latin typeface="Arial Nova Cond" panose="020B0506020202020204" pitchFamily="34" charset="0"/>
            </a:endParaRPr>
          </a:p>
          <a:p>
            <a:pPr lvl="1" algn="just">
              <a:buFont typeface="Wingdings" panose="05000000000000000000" pitchFamily="2" charset="2"/>
              <a:buChar char="§"/>
            </a:pPr>
            <a:r>
              <a:rPr lang="en-US" sz="1800" dirty="0" err="1">
                <a:latin typeface="Arial Nova Cond" panose="020B0506020202020204" pitchFamily="34" charset="0"/>
                <a:hlinkClick r:id="rId10"/>
              </a:rPr>
              <a:t>DaemonSet</a:t>
            </a:r>
            <a:endParaRPr lang="en-US" sz="1800" dirty="0">
              <a:latin typeface="Arial Nova Cond" panose="020B0506020202020204" pitchFamily="34" charset="0"/>
            </a:endParaRPr>
          </a:p>
          <a:p>
            <a:pPr lvl="1" algn="just">
              <a:buFont typeface="Wingdings" panose="05000000000000000000" pitchFamily="2" charset="2"/>
              <a:buChar char="§"/>
            </a:pPr>
            <a:r>
              <a:rPr lang="en-US" sz="1800" dirty="0">
                <a:latin typeface="Arial Nova Cond" panose="020B0506020202020204" pitchFamily="34" charset="0"/>
                <a:hlinkClick r:id="rId11"/>
              </a:rPr>
              <a:t>Job</a:t>
            </a:r>
            <a:endParaRPr lang="en-US" sz="1800"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8D33AF03-D260-416D-887B-FF0727CB4F50}"/>
              </a:ext>
            </a:extLst>
          </p:cNvPr>
          <p:cNvSpPr>
            <a:spLocks noGrp="1"/>
          </p:cNvSpPr>
          <p:nvPr>
            <p:ph type="sldNum" sz="quarter" idx="12"/>
          </p:nvPr>
        </p:nvSpPr>
        <p:spPr/>
        <p:txBody>
          <a:bodyPr/>
          <a:lstStyle/>
          <a:p>
            <a:fld id="{C60C2248-B95D-984B-A0F4-42B9A4652AA7}" type="slidenum">
              <a:rPr lang="en-US" smtClean="0"/>
              <a:pPr/>
              <a:t>26</a:t>
            </a:fld>
            <a:endParaRPr lang="en-US" dirty="0"/>
          </a:p>
        </p:txBody>
      </p:sp>
    </p:spTree>
    <p:extLst>
      <p:ext uri="{BB962C8B-B14F-4D97-AF65-F5344CB8AC3E}">
        <p14:creationId xmlns:p14="http://schemas.microsoft.com/office/powerpoint/2010/main" val="1537950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Kubernetes Objects Management</a:t>
            </a:r>
          </a:p>
        </p:txBody>
      </p:sp>
      <p:sp>
        <p:nvSpPr>
          <p:cNvPr id="4" name="Content Placeholder 2"/>
          <p:cNvSpPr txBox="1">
            <a:spLocks/>
          </p:cNvSpPr>
          <p:nvPr/>
        </p:nvSpPr>
        <p:spPr>
          <a:xfrm>
            <a:off x="188640"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Nova Cond" panose="020B0506020202020204" pitchFamily="34" charset="0"/>
              </a:rPr>
              <a:t>The </a:t>
            </a:r>
            <a:r>
              <a:rPr lang="en-US" sz="1800" b="1" dirty="0">
                <a:latin typeface="Arial Nova Cond" panose="020B0506020202020204" pitchFamily="34" charset="0"/>
              </a:rPr>
              <a:t>kubectl</a:t>
            </a:r>
            <a:r>
              <a:rPr lang="en-US" sz="1800" dirty="0">
                <a:latin typeface="Arial Nova Cond" panose="020B0506020202020204" pitchFamily="34" charset="0"/>
              </a:rPr>
              <a:t> command-line tool supports several different ways to create and manage Kubernetes objects</a:t>
            </a:r>
          </a:p>
          <a:p>
            <a:endParaRPr lang="en-US" sz="1800" dirty="0">
              <a:latin typeface="Arial Nova Cond" panose="020B0506020202020204" pitchFamily="34" charset="0"/>
            </a:endParaRPr>
          </a:p>
          <a:p>
            <a:endParaRPr lang="en-US" sz="1800" dirty="0">
              <a:latin typeface="Arial Nova Cond" panose="020B0506020202020204" pitchFamily="34" charset="0"/>
            </a:endParaRPr>
          </a:p>
          <a:p>
            <a:endParaRPr lang="en-US" sz="1800" dirty="0">
              <a:latin typeface="Arial Nova Cond" panose="020B0506020202020204" pitchFamily="34" charset="0"/>
            </a:endParaRPr>
          </a:p>
          <a:p>
            <a:endParaRPr lang="en-US" sz="1800" dirty="0">
              <a:latin typeface="Arial Nova Cond" panose="020B0506020202020204" pitchFamily="34" charset="0"/>
            </a:endParaRPr>
          </a:p>
          <a:p>
            <a:pPr marL="0" indent="0">
              <a:buNone/>
            </a:pPr>
            <a:endParaRPr lang="en-US" sz="1800" dirty="0">
              <a:latin typeface="Arial Nova Cond" panose="020B0506020202020204" pitchFamily="34" charset="0"/>
            </a:endParaRPr>
          </a:p>
          <a:p>
            <a:endParaRPr lang="en-US" sz="1800" dirty="0">
              <a:latin typeface="Arial Nova Cond" panose="020B0506020202020204" pitchFamily="34" charset="0"/>
            </a:endParaRPr>
          </a:p>
          <a:p>
            <a:r>
              <a:rPr lang="en-US" sz="1800" b="1" dirty="0">
                <a:latin typeface="Arial Nova Cond" panose="020B0506020202020204" pitchFamily="34" charset="0"/>
              </a:rPr>
              <a:t>Declarative</a:t>
            </a:r>
            <a:r>
              <a:rPr lang="en-US" sz="1800" dirty="0">
                <a:latin typeface="Arial Nova Cond" panose="020B0506020202020204" pitchFamily="34" charset="0"/>
              </a:rPr>
              <a:t> is about describing what you're trying to achieve, without instructing how to do it</a:t>
            </a:r>
          </a:p>
          <a:p>
            <a:r>
              <a:rPr lang="en-US" sz="1800" b="1" dirty="0">
                <a:latin typeface="Arial Nova Cond" panose="020B0506020202020204" pitchFamily="34" charset="0"/>
              </a:rPr>
              <a:t>Imperative</a:t>
            </a:r>
            <a:r>
              <a:rPr lang="en-US" sz="1800" dirty="0">
                <a:latin typeface="Arial Nova Cond" panose="020B0506020202020204" pitchFamily="34" charset="0"/>
              </a:rPr>
              <a:t> explicitly tells "how" to accomplish it</a:t>
            </a:r>
          </a:p>
        </p:txBody>
      </p:sp>
      <p:graphicFrame>
        <p:nvGraphicFramePr>
          <p:cNvPr id="7" name="Table 6"/>
          <p:cNvGraphicFramePr>
            <a:graphicFrameLocks noGrp="1"/>
          </p:cNvGraphicFramePr>
          <p:nvPr>
            <p:extLst>
              <p:ext uri="{D42A27DB-BD31-4B8C-83A1-F6EECF244321}">
                <p14:modId xmlns:p14="http://schemas.microsoft.com/office/powerpoint/2010/main" val="3999385211"/>
              </p:ext>
            </p:extLst>
          </p:nvPr>
        </p:nvGraphicFramePr>
        <p:xfrm>
          <a:off x="760662" y="1596209"/>
          <a:ext cx="7235189" cy="1577340"/>
        </p:xfrm>
        <a:graphic>
          <a:graphicData uri="http://schemas.openxmlformats.org/drawingml/2006/table">
            <a:tbl>
              <a:tblPr firstRow="1" bandRow="1">
                <a:tableStyleId>{7DF18680-E054-41AD-8BC1-D1AEF772440D}</a:tableStyleId>
              </a:tblPr>
              <a:tblGrid>
                <a:gridCol w="2708909">
                  <a:extLst>
                    <a:ext uri="{9D8B030D-6E8A-4147-A177-3AD203B41FA5}">
                      <a16:colId xmlns:a16="http://schemas.microsoft.com/office/drawing/2014/main" val="3783514839"/>
                    </a:ext>
                  </a:extLst>
                </a:gridCol>
                <a:gridCol w="1679834">
                  <a:extLst>
                    <a:ext uri="{9D8B030D-6E8A-4147-A177-3AD203B41FA5}">
                      <a16:colId xmlns:a16="http://schemas.microsoft.com/office/drawing/2014/main" val="905251978"/>
                    </a:ext>
                  </a:extLst>
                </a:gridCol>
                <a:gridCol w="2846446">
                  <a:extLst>
                    <a:ext uri="{9D8B030D-6E8A-4147-A177-3AD203B41FA5}">
                      <a16:colId xmlns:a16="http://schemas.microsoft.com/office/drawing/2014/main" val="2396293805"/>
                    </a:ext>
                  </a:extLst>
                </a:gridCol>
              </a:tblGrid>
              <a:tr h="617220">
                <a:tc>
                  <a:txBody>
                    <a:bodyPr/>
                    <a:lstStyle/>
                    <a:p>
                      <a:r>
                        <a:rPr lang="en-US" sz="1800" kern="1200" dirty="0">
                          <a:solidFill>
                            <a:schemeClr val="tx1"/>
                          </a:solidFill>
                          <a:latin typeface="Arial Nova Cond" panose="020B0506020202020204" pitchFamily="34" charset="0"/>
                          <a:ea typeface="+mn-ea"/>
                          <a:cs typeface="+mn-cs"/>
                        </a:rPr>
                        <a:t>Management technique</a:t>
                      </a:r>
                    </a:p>
                  </a:txBody>
                  <a:tcPr marL="68580" marR="68580" marT="34290" marB="34290"/>
                </a:tc>
                <a:tc>
                  <a:txBody>
                    <a:bodyPr/>
                    <a:lstStyle/>
                    <a:p>
                      <a:r>
                        <a:rPr lang="en-US" sz="1800" kern="1200" dirty="0">
                          <a:solidFill>
                            <a:schemeClr val="tx1"/>
                          </a:solidFill>
                          <a:latin typeface="Arial Nova Cond" panose="020B0506020202020204" pitchFamily="34" charset="0"/>
                          <a:ea typeface="+mn-ea"/>
                          <a:cs typeface="+mn-cs"/>
                        </a:rPr>
                        <a:t>Operates on</a:t>
                      </a:r>
                    </a:p>
                  </a:txBody>
                  <a:tcPr marL="68580" marR="68580" marT="34290" marB="34290"/>
                </a:tc>
                <a:tc>
                  <a:txBody>
                    <a:bodyPr/>
                    <a:lstStyle/>
                    <a:p>
                      <a:r>
                        <a:rPr lang="en-US" sz="1800" kern="1200" dirty="0">
                          <a:solidFill>
                            <a:schemeClr val="tx1"/>
                          </a:solidFill>
                          <a:latin typeface="Arial Nova Cond" panose="020B0506020202020204" pitchFamily="34" charset="0"/>
                          <a:ea typeface="+mn-ea"/>
                          <a:cs typeface="+mn-cs"/>
                        </a:rPr>
                        <a:t>Recommended environment</a:t>
                      </a:r>
                    </a:p>
                  </a:txBody>
                  <a:tcPr marL="68580" marR="68580" marT="34290" marB="34290"/>
                </a:tc>
                <a:extLst>
                  <a:ext uri="{0D108BD9-81ED-4DB2-BD59-A6C34878D82A}">
                    <a16:rowId xmlns:a16="http://schemas.microsoft.com/office/drawing/2014/main" val="2399305896"/>
                  </a:ext>
                </a:extLst>
              </a:tr>
              <a:tr h="342900">
                <a:tc>
                  <a:txBody>
                    <a:bodyPr/>
                    <a:lstStyle/>
                    <a:p>
                      <a:r>
                        <a:rPr lang="en-US" sz="1800" kern="1200" dirty="0">
                          <a:solidFill>
                            <a:schemeClr val="tx1"/>
                          </a:solidFill>
                          <a:latin typeface="Arial Nova Cond" panose="020B0506020202020204" pitchFamily="34" charset="0"/>
                          <a:ea typeface="+mn-ea"/>
                          <a:cs typeface="+mn-cs"/>
                        </a:rPr>
                        <a:t>Imperative commands</a:t>
                      </a:r>
                    </a:p>
                  </a:txBody>
                  <a:tcPr marL="68580" marR="68580" marT="34290" marB="34290"/>
                </a:tc>
                <a:tc>
                  <a:txBody>
                    <a:bodyPr/>
                    <a:lstStyle/>
                    <a:p>
                      <a:r>
                        <a:rPr lang="en-US" sz="1800" kern="1200" dirty="0">
                          <a:solidFill>
                            <a:schemeClr val="tx1"/>
                          </a:solidFill>
                          <a:latin typeface="Arial Nova Cond" panose="020B0506020202020204" pitchFamily="34" charset="0"/>
                          <a:ea typeface="+mn-ea"/>
                          <a:cs typeface="+mn-cs"/>
                        </a:rPr>
                        <a:t>Live objects</a:t>
                      </a:r>
                    </a:p>
                  </a:txBody>
                  <a:tcPr marL="68580" marR="68580" marT="34290" marB="34290"/>
                </a:tc>
                <a:tc>
                  <a:txBody>
                    <a:bodyPr/>
                    <a:lstStyle/>
                    <a:p>
                      <a:r>
                        <a:rPr lang="en-US" sz="1800" kern="1200" dirty="0">
                          <a:solidFill>
                            <a:schemeClr val="tx1"/>
                          </a:solidFill>
                          <a:latin typeface="Arial Nova Cond" panose="020B0506020202020204" pitchFamily="34" charset="0"/>
                          <a:ea typeface="+mn-ea"/>
                          <a:cs typeface="+mn-cs"/>
                        </a:rPr>
                        <a:t>Development projects</a:t>
                      </a:r>
                    </a:p>
                  </a:txBody>
                  <a:tcPr marL="68580" marR="68580" marT="34290" marB="34290"/>
                </a:tc>
                <a:extLst>
                  <a:ext uri="{0D108BD9-81ED-4DB2-BD59-A6C34878D82A}">
                    <a16:rowId xmlns:a16="http://schemas.microsoft.com/office/drawing/2014/main" val="3131659778"/>
                  </a:ext>
                </a:extLst>
              </a:tr>
              <a:tr h="617220">
                <a:tc>
                  <a:txBody>
                    <a:bodyPr/>
                    <a:lstStyle/>
                    <a:p>
                      <a:r>
                        <a:rPr lang="en-US" sz="1800" kern="1200" dirty="0">
                          <a:solidFill>
                            <a:schemeClr val="tx1"/>
                          </a:solidFill>
                          <a:latin typeface="Arial Nova Cond" panose="020B0506020202020204" pitchFamily="34" charset="0"/>
                          <a:ea typeface="+mn-ea"/>
                          <a:cs typeface="+mn-cs"/>
                        </a:rPr>
                        <a:t>Declarative object configuration</a:t>
                      </a:r>
                    </a:p>
                  </a:txBody>
                  <a:tcPr marL="68580" marR="68580" marT="34290" marB="34290"/>
                </a:tc>
                <a:tc>
                  <a:txBody>
                    <a:bodyPr/>
                    <a:lstStyle/>
                    <a:p>
                      <a:r>
                        <a:rPr lang="en-US" sz="1800" kern="1200" dirty="0">
                          <a:solidFill>
                            <a:schemeClr val="tx1"/>
                          </a:solidFill>
                          <a:latin typeface="Arial Nova Cond" panose="020B0506020202020204" pitchFamily="34" charset="0"/>
                          <a:ea typeface="+mn-ea"/>
                          <a:cs typeface="+mn-cs"/>
                        </a:rPr>
                        <a:t>Individual files</a:t>
                      </a:r>
                    </a:p>
                    <a:p>
                      <a:r>
                        <a:rPr lang="en-US" sz="1800" kern="1200" dirty="0">
                          <a:solidFill>
                            <a:schemeClr val="tx1"/>
                          </a:solidFill>
                          <a:latin typeface="Arial Nova Cond" panose="020B0506020202020204" pitchFamily="34" charset="0"/>
                          <a:ea typeface="+mn-ea"/>
                          <a:cs typeface="+mn-cs"/>
                        </a:rPr>
                        <a:t>(</a:t>
                      </a:r>
                      <a:r>
                        <a:rPr lang="en-US" sz="1800" kern="1200" dirty="0" err="1">
                          <a:solidFill>
                            <a:schemeClr val="tx1"/>
                          </a:solidFill>
                          <a:latin typeface="Arial Nova Cond" panose="020B0506020202020204" pitchFamily="34" charset="0"/>
                          <a:ea typeface="+mn-ea"/>
                          <a:cs typeface="+mn-cs"/>
                        </a:rPr>
                        <a:t>yaml</a:t>
                      </a:r>
                      <a:r>
                        <a:rPr lang="en-US" sz="1800" kern="1200" dirty="0">
                          <a:solidFill>
                            <a:schemeClr val="tx1"/>
                          </a:solidFill>
                          <a:latin typeface="Arial Nova Cond" panose="020B0506020202020204" pitchFamily="34" charset="0"/>
                          <a:ea typeface="+mn-ea"/>
                          <a:cs typeface="+mn-cs"/>
                        </a:rPr>
                        <a:t>/</a:t>
                      </a:r>
                      <a:r>
                        <a:rPr lang="en-US" sz="1800" kern="1200" dirty="0" err="1">
                          <a:solidFill>
                            <a:schemeClr val="tx1"/>
                          </a:solidFill>
                          <a:latin typeface="Arial Nova Cond" panose="020B0506020202020204" pitchFamily="34" charset="0"/>
                          <a:ea typeface="+mn-ea"/>
                          <a:cs typeface="+mn-cs"/>
                        </a:rPr>
                        <a:t>json</a:t>
                      </a:r>
                      <a:r>
                        <a:rPr lang="en-US" sz="1800" kern="1200" dirty="0">
                          <a:solidFill>
                            <a:schemeClr val="tx1"/>
                          </a:solidFill>
                          <a:latin typeface="Arial Nova Cond" panose="020B0506020202020204" pitchFamily="34" charset="0"/>
                          <a:ea typeface="+mn-ea"/>
                          <a:cs typeface="+mn-cs"/>
                        </a:rPr>
                        <a:t>)</a:t>
                      </a:r>
                    </a:p>
                  </a:txBody>
                  <a:tcPr marL="68580" marR="68580" marT="34290" marB="34290"/>
                </a:tc>
                <a:tc>
                  <a:txBody>
                    <a:bodyPr/>
                    <a:lstStyle/>
                    <a:p>
                      <a:r>
                        <a:rPr lang="en-US" sz="1800" kern="1200" dirty="0">
                          <a:solidFill>
                            <a:schemeClr val="tx1"/>
                          </a:solidFill>
                          <a:latin typeface="Arial Nova Cond" panose="020B0506020202020204" pitchFamily="34" charset="0"/>
                          <a:ea typeface="+mn-ea"/>
                          <a:cs typeface="+mn-cs"/>
                        </a:rPr>
                        <a:t>Production</a:t>
                      </a:r>
                    </a:p>
                  </a:txBody>
                  <a:tcPr marL="68580" marR="68580" marT="34290" marB="34290"/>
                </a:tc>
                <a:extLst>
                  <a:ext uri="{0D108BD9-81ED-4DB2-BD59-A6C34878D82A}">
                    <a16:rowId xmlns:a16="http://schemas.microsoft.com/office/drawing/2014/main" val="2460764433"/>
                  </a:ext>
                </a:extLst>
              </a:tr>
            </a:tbl>
          </a:graphicData>
        </a:graphic>
      </p:graphicFrame>
      <p:sp>
        <p:nvSpPr>
          <p:cNvPr id="2" name="Slide Number Placeholder 1">
            <a:extLst>
              <a:ext uri="{FF2B5EF4-FFF2-40B4-BE49-F238E27FC236}">
                <a16:creationId xmlns:a16="http://schemas.microsoft.com/office/drawing/2014/main" id="{4569D597-70A9-4D58-A683-BD28E276CF9A}"/>
              </a:ext>
            </a:extLst>
          </p:cNvPr>
          <p:cNvSpPr>
            <a:spLocks noGrp="1"/>
          </p:cNvSpPr>
          <p:nvPr>
            <p:ph type="sldNum" sz="quarter" idx="12"/>
          </p:nvPr>
        </p:nvSpPr>
        <p:spPr/>
        <p:txBody>
          <a:bodyPr/>
          <a:lstStyle/>
          <a:p>
            <a:fld id="{C60C2248-B95D-984B-A0F4-42B9A4652AA7}" type="slidenum">
              <a:rPr lang="en-US" smtClean="0"/>
              <a:pPr/>
              <a:t>27</a:t>
            </a:fld>
            <a:endParaRPr lang="en-US" dirty="0"/>
          </a:p>
        </p:txBody>
      </p:sp>
    </p:spTree>
    <p:extLst>
      <p:ext uri="{BB962C8B-B14F-4D97-AF65-F5344CB8AC3E}">
        <p14:creationId xmlns:p14="http://schemas.microsoft.com/office/powerpoint/2010/main" val="3890614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Kubernetes Configuration</a:t>
            </a:r>
          </a:p>
        </p:txBody>
      </p:sp>
      <p:sp>
        <p:nvSpPr>
          <p:cNvPr id="8" name="Content Placeholder 2"/>
          <p:cNvSpPr txBox="1">
            <a:spLocks/>
          </p:cNvSpPr>
          <p:nvPr/>
        </p:nvSpPr>
        <p:spPr>
          <a:xfrm>
            <a:off x="375480" y="608161"/>
            <a:ext cx="8372556"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b="1" dirty="0">
                <a:latin typeface="Arial Nova Cond" panose="020B0506020202020204" pitchFamily="34" charset="0"/>
              </a:rPr>
              <a:t>All-in-One Single-Node Installation</a:t>
            </a:r>
          </a:p>
          <a:p>
            <a:pPr algn="just"/>
            <a:r>
              <a:rPr lang="en-US" sz="1800" dirty="0">
                <a:latin typeface="Arial Nova Cond" panose="020B0506020202020204" pitchFamily="34" charset="0"/>
              </a:rPr>
              <a:t>With all-in-one, all the master and worker components are installed on a single node. This is very useful for learning, development, and testing. This type should not be used in production. Minikube is one such example, and we are going to explore it in future chapters.</a:t>
            </a:r>
          </a:p>
          <a:p>
            <a:pPr marL="0" indent="0" algn="just">
              <a:buNone/>
            </a:pPr>
            <a:endParaRPr lang="en-US" sz="1200" dirty="0">
              <a:latin typeface="Arial Nova Cond" panose="020B0506020202020204" pitchFamily="34" charset="0"/>
            </a:endParaRPr>
          </a:p>
          <a:p>
            <a:pPr marL="0" indent="0" algn="just">
              <a:buNone/>
            </a:pPr>
            <a:r>
              <a:rPr lang="en-US" sz="1800" b="1" dirty="0">
                <a:latin typeface="Arial Nova Cond" panose="020B0506020202020204" pitchFamily="34" charset="0"/>
              </a:rPr>
              <a:t>Single-Node etcd, Single-Master, and Multi-Worker Installation</a:t>
            </a:r>
          </a:p>
          <a:p>
            <a:pPr algn="just"/>
            <a:r>
              <a:rPr lang="en-US" sz="1800" dirty="0">
                <a:latin typeface="Arial Nova Cond" panose="020B0506020202020204" pitchFamily="34" charset="0"/>
              </a:rPr>
              <a:t>In this setup, we have a single master node, which also runs a single-node etcd instance. Multiple worker nodes are connected to the master node.</a:t>
            </a:r>
          </a:p>
          <a:p>
            <a:pPr marL="0" indent="0" algn="just">
              <a:buNone/>
            </a:pPr>
            <a:endParaRPr lang="en-US" sz="1200" b="1" dirty="0">
              <a:latin typeface="Arial Nova Cond" panose="020B0506020202020204" pitchFamily="34" charset="0"/>
            </a:endParaRPr>
          </a:p>
          <a:p>
            <a:pPr marL="0" indent="0" algn="just">
              <a:buNone/>
            </a:pPr>
            <a:r>
              <a:rPr lang="en-US" sz="1800" b="1" dirty="0">
                <a:latin typeface="Arial Nova Cond" panose="020B0506020202020204" pitchFamily="34" charset="0"/>
              </a:rPr>
              <a:t>Single-Node etcd, Multi-Master, and Multi-Worker Installation</a:t>
            </a:r>
          </a:p>
          <a:p>
            <a:pPr algn="just"/>
            <a:r>
              <a:rPr lang="en-US" sz="1800" dirty="0">
                <a:latin typeface="Arial Nova Cond" panose="020B0506020202020204" pitchFamily="34" charset="0"/>
              </a:rPr>
              <a:t>In this setup, we have multiple master nodes, which work in an HA mode, but we have a single-node etcd instance. Multiple worker nodes are connected to the master nodes.</a:t>
            </a:r>
          </a:p>
        </p:txBody>
      </p:sp>
      <p:sp>
        <p:nvSpPr>
          <p:cNvPr id="2" name="Slide Number Placeholder 1">
            <a:extLst>
              <a:ext uri="{FF2B5EF4-FFF2-40B4-BE49-F238E27FC236}">
                <a16:creationId xmlns:a16="http://schemas.microsoft.com/office/drawing/2014/main" id="{3F800C64-642A-4EC6-BF6D-0E1B58A8973F}"/>
              </a:ext>
            </a:extLst>
          </p:cNvPr>
          <p:cNvSpPr>
            <a:spLocks noGrp="1"/>
          </p:cNvSpPr>
          <p:nvPr>
            <p:ph type="sldNum" sz="quarter" idx="12"/>
          </p:nvPr>
        </p:nvSpPr>
        <p:spPr/>
        <p:txBody>
          <a:bodyPr/>
          <a:lstStyle/>
          <a:p>
            <a:fld id="{C60C2248-B95D-984B-A0F4-42B9A4652AA7}" type="slidenum">
              <a:rPr lang="en-US" smtClean="0"/>
              <a:pPr/>
              <a:t>28</a:t>
            </a:fld>
            <a:endParaRPr lang="en-US" dirty="0"/>
          </a:p>
        </p:txBody>
      </p:sp>
    </p:spTree>
    <p:extLst>
      <p:ext uri="{BB962C8B-B14F-4D97-AF65-F5344CB8AC3E}">
        <p14:creationId xmlns:p14="http://schemas.microsoft.com/office/powerpoint/2010/main" val="1343531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Infrastructure for Kubernetes Installation</a:t>
            </a:r>
          </a:p>
        </p:txBody>
      </p:sp>
      <p:sp>
        <p:nvSpPr>
          <p:cNvPr id="8" name="Content Placeholder 2"/>
          <p:cNvSpPr txBox="1">
            <a:spLocks/>
          </p:cNvSpPr>
          <p:nvPr/>
        </p:nvSpPr>
        <p:spPr>
          <a:xfrm>
            <a:off x="387660" y="739293"/>
            <a:ext cx="8451547" cy="42627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Arial Nova Cond" panose="020B0506020202020204" pitchFamily="34" charset="0"/>
              </a:rPr>
              <a:t>Localhost Installation - </a:t>
            </a:r>
            <a:r>
              <a:rPr lang="en-US" sz="1800" dirty="0">
                <a:latin typeface="Arial Nova Cond" panose="020B0506020202020204" pitchFamily="34" charset="0"/>
              </a:rPr>
              <a:t>Minikube</a:t>
            </a:r>
            <a:endParaRPr lang="en-US" sz="1800" b="1" dirty="0">
              <a:latin typeface="Arial Nova Cond" panose="020B0506020202020204" pitchFamily="34" charset="0"/>
            </a:endParaRPr>
          </a:p>
          <a:p>
            <a:r>
              <a:rPr lang="en-US" sz="1800" b="1" dirty="0">
                <a:latin typeface="Arial Nova Cond" panose="020B0506020202020204" pitchFamily="34" charset="0"/>
              </a:rPr>
              <a:t>On-Premise Installation </a:t>
            </a:r>
            <a:r>
              <a:rPr lang="en-US" sz="1800" dirty="0">
                <a:latin typeface="Arial Nova Cond" panose="020B0506020202020204" pitchFamily="34" charset="0"/>
              </a:rPr>
              <a:t>- Vagrant, </a:t>
            </a:r>
            <a:r>
              <a:rPr lang="en-US" sz="1800" dirty="0" err="1">
                <a:latin typeface="Arial Nova Cond" panose="020B0506020202020204" pitchFamily="34" charset="0"/>
              </a:rPr>
              <a:t>Vmware</a:t>
            </a:r>
            <a:r>
              <a:rPr lang="en-US" sz="1800" dirty="0">
                <a:latin typeface="Arial Nova Cond" panose="020B0506020202020204" pitchFamily="34" charset="0"/>
              </a:rPr>
              <a:t>, KVM</a:t>
            </a:r>
          </a:p>
          <a:p>
            <a:r>
              <a:rPr lang="en-US" sz="1800" b="1" dirty="0">
                <a:latin typeface="Arial Nova Cond" panose="020B0506020202020204" pitchFamily="34" charset="0"/>
              </a:rPr>
              <a:t>Cloud Installation</a:t>
            </a:r>
          </a:p>
          <a:p>
            <a:pPr lvl="1"/>
            <a:r>
              <a:rPr lang="en-US" sz="1800" dirty="0">
                <a:latin typeface="Arial Nova Cond" panose="020B0506020202020204" pitchFamily="34" charset="0"/>
              </a:rPr>
              <a:t>Google Kubernetes Engine (GKE)</a:t>
            </a:r>
          </a:p>
          <a:p>
            <a:pPr lvl="1"/>
            <a:r>
              <a:rPr lang="en-US" sz="1800" dirty="0">
                <a:latin typeface="Arial Nova Cond" panose="020B0506020202020204" pitchFamily="34" charset="0"/>
              </a:rPr>
              <a:t>Azure Container Service (AKS)</a:t>
            </a:r>
          </a:p>
          <a:p>
            <a:pPr lvl="1"/>
            <a:r>
              <a:rPr lang="en-US" sz="1800" dirty="0">
                <a:latin typeface="Arial Nova Cond" panose="020B0506020202020204" pitchFamily="34" charset="0"/>
              </a:rPr>
              <a:t>Amazon Elastic Container Service for Kubernetes (EKS) </a:t>
            </a:r>
          </a:p>
          <a:p>
            <a:pPr lvl="1"/>
            <a:r>
              <a:rPr lang="en-US" sz="1800" dirty="0" err="1">
                <a:latin typeface="Arial Nova Cond" panose="020B0506020202020204" pitchFamily="34" charset="0"/>
              </a:rPr>
              <a:t>OpenShift</a:t>
            </a:r>
            <a:r>
              <a:rPr lang="en-US" sz="1800" dirty="0">
                <a:latin typeface="Arial Nova Cond" panose="020B0506020202020204" pitchFamily="34" charset="0"/>
              </a:rPr>
              <a:t> </a:t>
            </a:r>
          </a:p>
          <a:p>
            <a:pPr lvl="1"/>
            <a:r>
              <a:rPr lang="en-US" sz="1800" dirty="0">
                <a:latin typeface="Arial Nova Cond" panose="020B0506020202020204" pitchFamily="34" charset="0"/>
              </a:rPr>
              <a:t>Platform9</a:t>
            </a:r>
          </a:p>
          <a:p>
            <a:pPr lvl="1"/>
            <a:r>
              <a:rPr lang="en-US" sz="1800" dirty="0">
                <a:latin typeface="Arial Nova Cond" panose="020B0506020202020204" pitchFamily="34" charset="0"/>
              </a:rPr>
              <a:t>IBM Cloud Container Service </a:t>
            </a:r>
            <a:endParaRPr lang="en-US" sz="1800" b="1" dirty="0">
              <a:latin typeface="Arial Nova Cond" panose="020B0506020202020204" pitchFamily="34" charset="0"/>
            </a:endParaRPr>
          </a:p>
          <a:p>
            <a:pPr marL="0" lvl="1" indent="0">
              <a:spcBef>
                <a:spcPts val="750"/>
              </a:spcBef>
              <a:buNone/>
            </a:pPr>
            <a:r>
              <a:rPr lang="en-US" sz="1800" b="1" dirty="0">
                <a:latin typeface="Arial Nova Cond" panose="020B0506020202020204" pitchFamily="34" charset="0"/>
              </a:rPr>
              <a:t>Kubernetes Installation Tools/Resources:</a:t>
            </a:r>
          </a:p>
          <a:p>
            <a:pPr marL="742950" lvl="3" indent="-285750">
              <a:lnSpc>
                <a:spcPct val="110000"/>
              </a:lnSpc>
              <a:spcBef>
                <a:spcPts val="0"/>
              </a:spcBef>
            </a:pPr>
            <a:r>
              <a:rPr lang="en-US" dirty="0" err="1">
                <a:latin typeface="Arial Nova Cond" panose="020B0506020202020204" pitchFamily="34" charset="0"/>
              </a:rPr>
              <a:t>Kubeadm</a:t>
            </a:r>
            <a:endParaRPr lang="en-US" dirty="0">
              <a:latin typeface="Arial Nova Cond" panose="020B0506020202020204" pitchFamily="34" charset="0"/>
            </a:endParaRPr>
          </a:p>
          <a:p>
            <a:pPr marL="742950" lvl="3" indent="-285750">
              <a:lnSpc>
                <a:spcPct val="110000"/>
              </a:lnSpc>
              <a:spcBef>
                <a:spcPts val="0"/>
              </a:spcBef>
            </a:pPr>
            <a:r>
              <a:rPr lang="en-US" dirty="0" err="1">
                <a:latin typeface="Arial Nova Cond" panose="020B0506020202020204" pitchFamily="34" charset="0"/>
              </a:rPr>
              <a:t>Kubespray</a:t>
            </a:r>
            <a:endParaRPr lang="en-US" dirty="0">
              <a:latin typeface="Arial Nova Cond" panose="020B0506020202020204" pitchFamily="34" charset="0"/>
            </a:endParaRPr>
          </a:p>
          <a:p>
            <a:pPr marL="742950" lvl="3" indent="-285750">
              <a:lnSpc>
                <a:spcPct val="110000"/>
              </a:lnSpc>
              <a:spcBef>
                <a:spcPts val="0"/>
              </a:spcBef>
            </a:pPr>
            <a:r>
              <a:rPr lang="en-US" dirty="0">
                <a:latin typeface="Arial Nova Cond" panose="020B0506020202020204" pitchFamily="34" charset="0"/>
              </a:rPr>
              <a:t>kops</a:t>
            </a:r>
          </a:p>
        </p:txBody>
      </p:sp>
      <p:sp>
        <p:nvSpPr>
          <p:cNvPr id="2" name="Slide Number Placeholder 1">
            <a:extLst>
              <a:ext uri="{FF2B5EF4-FFF2-40B4-BE49-F238E27FC236}">
                <a16:creationId xmlns:a16="http://schemas.microsoft.com/office/drawing/2014/main" id="{732B70F1-F442-4EC9-A957-0C7B6670190B}"/>
              </a:ext>
            </a:extLst>
          </p:cNvPr>
          <p:cNvSpPr>
            <a:spLocks noGrp="1"/>
          </p:cNvSpPr>
          <p:nvPr>
            <p:ph type="sldNum" sz="quarter" idx="12"/>
          </p:nvPr>
        </p:nvSpPr>
        <p:spPr/>
        <p:txBody>
          <a:bodyPr/>
          <a:lstStyle/>
          <a:p>
            <a:fld id="{C60C2248-B95D-984B-A0F4-42B9A4652AA7}" type="slidenum">
              <a:rPr lang="en-US" smtClean="0"/>
              <a:pPr/>
              <a:t>29</a:t>
            </a:fld>
            <a:endParaRPr lang="en-US" dirty="0"/>
          </a:p>
        </p:txBody>
      </p:sp>
    </p:spTree>
    <p:extLst>
      <p:ext uri="{BB962C8B-B14F-4D97-AF65-F5344CB8AC3E}">
        <p14:creationId xmlns:p14="http://schemas.microsoft.com/office/powerpoint/2010/main" val="4270736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42900" y="205982"/>
            <a:ext cx="8547925"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latin typeface="Arial Nova Cond" panose="020B0506020202020204" pitchFamily="34" charset="0"/>
              </a:rPr>
              <a:t>Streamline Deployments using Docker</a:t>
            </a:r>
          </a:p>
        </p:txBody>
      </p:sp>
      <p:sp>
        <p:nvSpPr>
          <p:cNvPr id="5" name="TextBox 4"/>
          <p:cNvSpPr txBox="1"/>
          <p:nvPr/>
        </p:nvSpPr>
        <p:spPr>
          <a:xfrm>
            <a:off x="203201" y="1141226"/>
            <a:ext cx="8572500" cy="3970318"/>
          </a:xfrm>
          <a:prstGeom prst="rect">
            <a:avLst/>
          </a:prstGeom>
          <a:noFill/>
        </p:spPr>
        <p:txBody>
          <a:bodyPr wrap="square" rtlCol="0">
            <a:spAutoFit/>
          </a:bodyPr>
          <a:lstStyle/>
          <a:p>
            <a:pPr marL="257175" indent="-257175">
              <a:buFont typeface="Arial" panose="020B0604020202020204" pitchFamily="34" charset="0"/>
              <a:buChar char="•"/>
            </a:pPr>
            <a:r>
              <a:rPr lang="en-US" dirty="0">
                <a:latin typeface="Arial Nova Cond" panose="020B0506020202020204" pitchFamily="34" charset="0"/>
              </a:rPr>
              <a:t>Compose the application into Docker Images</a:t>
            </a:r>
          </a:p>
          <a:p>
            <a:pPr marL="257175" indent="-257175">
              <a:buFont typeface="Arial" panose="020B0604020202020204" pitchFamily="34" charset="0"/>
              <a:buChar char="•"/>
            </a:pPr>
            <a:r>
              <a:rPr lang="en-US" dirty="0">
                <a:latin typeface="Arial Nova Cond" panose="020B0506020202020204" pitchFamily="34" charset="0"/>
              </a:rPr>
              <a:t>Break the application components into individual containers</a:t>
            </a:r>
          </a:p>
          <a:p>
            <a:pPr marL="257175" indent="-257175">
              <a:buFont typeface="Arial" panose="020B0604020202020204" pitchFamily="34" charset="0"/>
              <a:buChar char="•"/>
            </a:pPr>
            <a:r>
              <a:rPr lang="en-US" dirty="0">
                <a:latin typeface="Arial Nova Cond" panose="020B0506020202020204" pitchFamily="34" charset="0"/>
              </a:rPr>
              <a:t>Split the data that’s shared between services into volumes</a:t>
            </a:r>
          </a:p>
          <a:p>
            <a:pPr marL="257175" indent="-257175">
              <a:buFont typeface="Arial" panose="020B0604020202020204" pitchFamily="34" charset="0"/>
              <a:buChar char="•"/>
            </a:pPr>
            <a:r>
              <a:rPr lang="en-US" dirty="0">
                <a:latin typeface="Arial Nova Cond" panose="020B0506020202020204" pitchFamily="34" charset="0"/>
              </a:rPr>
              <a:t>Separate responsibilities so that each containers runs only one component/executable</a:t>
            </a:r>
          </a:p>
          <a:p>
            <a:pPr marL="257175" indent="-257175">
              <a:buFont typeface="Arial" panose="020B0604020202020204" pitchFamily="34" charset="0"/>
              <a:buChar char="•"/>
            </a:pPr>
            <a:r>
              <a:rPr lang="en-US" dirty="0">
                <a:latin typeface="Arial Nova Cond" panose="020B0506020202020204" pitchFamily="34" charset="0"/>
              </a:rPr>
              <a:t>Store the changeable data (configurations, logs) as Volumes so that they are mounted on various containers</a:t>
            </a:r>
          </a:p>
          <a:p>
            <a:pPr marL="257175" indent="-257175">
              <a:buFont typeface="Arial" panose="020B0604020202020204" pitchFamily="34" charset="0"/>
              <a:buChar char="•"/>
            </a:pPr>
            <a:endParaRPr lang="en-US" dirty="0">
              <a:latin typeface="Arial Nova Cond" panose="020B0506020202020204" pitchFamily="34" charset="0"/>
            </a:endParaRPr>
          </a:p>
          <a:p>
            <a:r>
              <a:rPr lang="en-US" dirty="0">
                <a:latin typeface="Arial Nova Cond" panose="020B0506020202020204" pitchFamily="34" charset="0"/>
              </a:rPr>
              <a:t>Modern development’s primary focus is often based around three central concepts:</a:t>
            </a:r>
          </a:p>
          <a:p>
            <a:endParaRPr lang="en-US" dirty="0">
              <a:latin typeface="Arial Nova Cond" panose="020B0506020202020204" pitchFamily="34" charset="0"/>
            </a:endParaRPr>
          </a:p>
          <a:p>
            <a:pPr marL="257175" indent="-257175">
              <a:buFont typeface="Wingdings" panose="05000000000000000000" pitchFamily="2" charset="2"/>
              <a:buChar char="ü"/>
            </a:pPr>
            <a:r>
              <a:rPr lang="en-US" dirty="0">
                <a:latin typeface="Arial Nova Cond" panose="020B0506020202020204" pitchFamily="34" charset="0"/>
              </a:rPr>
              <a:t>efficiency</a:t>
            </a:r>
          </a:p>
          <a:p>
            <a:pPr marL="257175" indent="-257175">
              <a:buFont typeface="Wingdings" panose="05000000000000000000" pitchFamily="2" charset="2"/>
              <a:buChar char="ü"/>
            </a:pPr>
            <a:r>
              <a:rPr lang="en-US" dirty="0">
                <a:latin typeface="Arial Nova Cond" panose="020B0506020202020204" pitchFamily="34" charset="0"/>
              </a:rPr>
              <a:t>reliability</a:t>
            </a:r>
          </a:p>
          <a:p>
            <a:pPr marL="257175" indent="-257175">
              <a:buFont typeface="Wingdings" panose="05000000000000000000" pitchFamily="2" charset="2"/>
              <a:buChar char="ü"/>
            </a:pPr>
            <a:r>
              <a:rPr lang="en-US" dirty="0">
                <a:latin typeface="Arial Nova Cond" panose="020B0506020202020204" pitchFamily="34" charset="0"/>
              </a:rPr>
              <a:t>repeatability</a:t>
            </a:r>
          </a:p>
          <a:p>
            <a:endParaRPr lang="en-US" dirty="0">
              <a:latin typeface="Arial Nova Cond" panose="020B0506020202020204" pitchFamily="34" charset="0"/>
            </a:endParaRPr>
          </a:p>
          <a:p>
            <a:endParaRPr lang="en-US"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D7889AF1-176A-486E-B8AC-A565E75FD7CC}"/>
              </a:ext>
            </a:extLst>
          </p:cNvPr>
          <p:cNvSpPr>
            <a:spLocks noGrp="1"/>
          </p:cNvSpPr>
          <p:nvPr>
            <p:ph type="sldNum" sz="quarter" idx="12"/>
          </p:nvPr>
        </p:nvSpPr>
        <p:spPr/>
        <p:txBody>
          <a:bodyPr/>
          <a:lstStyle/>
          <a:p>
            <a:fld id="{D5B5496A-B812-4B04-965F-AA4CB6D9D63C}" type="slidenum">
              <a:rPr lang="en-US" smtClean="0"/>
              <a:t>3</a:t>
            </a:fld>
            <a:endParaRPr lang="en-US" dirty="0"/>
          </a:p>
        </p:txBody>
      </p:sp>
    </p:spTree>
    <p:extLst>
      <p:ext uri="{BB962C8B-B14F-4D97-AF65-F5344CB8AC3E}">
        <p14:creationId xmlns:p14="http://schemas.microsoft.com/office/powerpoint/2010/main" val="404470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31491" y="108039"/>
            <a:ext cx="8822009"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Setting Up a Single-Node Kubernetes Cluster with Minikube</a:t>
            </a:r>
            <a:endParaRPr lang="en-US" sz="1500" b="1" dirty="0">
              <a:latin typeface="Arial Nova Cond" panose="020B0506020202020204" pitchFamily="34" charset="0"/>
            </a:endParaRPr>
          </a:p>
        </p:txBody>
      </p:sp>
      <p:sp>
        <p:nvSpPr>
          <p:cNvPr id="4" name="Content Placeholder 2"/>
          <p:cNvSpPr txBox="1">
            <a:spLocks/>
          </p:cNvSpPr>
          <p:nvPr/>
        </p:nvSpPr>
        <p:spPr>
          <a:xfrm>
            <a:off x="227194" y="568046"/>
            <a:ext cx="8630602" cy="400740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Arial Nova Cond" panose="020B0506020202020204" pitchFamily="34" charset="0"/>
              </a:rPr>
              <a:t>Install Docker</a:t>
            </a:r>
          </a:p>
          <a:p>
            <a:pPr marL="0" indent="0">
              <a:buNone/>
            </a:pPr>
            <a:r>
              <a:rPr lang="en-US" sz="1800" dirty="0">
                <a:solidFill>
                  <a:schemeClr val="accent2">
                    <a:lumMod val="50000"/>
                  </a:schemeClr>
                </a:solidFill>
                <a:latin typeface="Arial Nova Cond" panose="020B0506020202020204" pitchFamily="34" charset="0"/>
              </a:rPr>
              <a:t>$</a:t>
            </a:r>
            <a:r>
              <a:rPr lang="en-US" sz="1800" dirty="0">
                <a:latin typeface="Arial Nova Cond" panose="020B0506020202020204" pitchFamily="34" charset="0"/>
              </a:rPr>
              <a:t> </a:t>
            </a:r>
            <a:r>
              <a:rPr lang="en-US" sz="1800" dirty="0" err="1">
                <a:solidFill>
                  <a:schemeClr val="accent2">
                    <a:lumMod val="75000"/>
                  </a:schemeClr>
                </a:solidFill>
                <a:latin typeface="Arial Nova Cond" panose="020B0506020202020204" pitchFamily="34" charset="0"/>
              </a:rPr>
              <a:t>sudo</a:t>
            </a:r>
            <a:r>
              <a:rPr lang="en-US" sz="1800" dirty="0">
                <a:solidFill>
                  <a:schemeClr val="accent2">
                    <a:lumMod val="75000"/>
                  </a:schemeClr>
                </a:solidFill>
                <a:latin typeface="Arial Nova Cond" panose="020B0506020202020204" pitchFamily="34" charset="0"/>
              </a:rPr>
              <a:t> apt update &amp;&amp; apt -y install docker.io</a:t>
            </a:r>
            <a:endParaRPr lang="en-US" sz="1800" dirty="0">
              <a:latin typeface="Arial Nova Cond" panose="020B0506020202020204" pitchFamily="34" charset="0"/>
            </a:endParaRPr>
          </a:p>
          <a:p>
            <a:pPr marL="0" indent="0">
              <a:buNone/>
            </a:pPr>
            <a:r>
              <a:rPr lang="en-US" sz="1800" b="1" dirty="0">
                <a:latin typeface="Arial Nova Cond" panose="020B0506020202020204" pitchFamily="34" charset="0"/>
              </a:rPr>
              <a:t>Install kubectl</a:t>
            </a:r>
          </a:p>
          <a:p>
            <a:pPr marL="0" indent="0">
              <a:buNone/>
            </a:pPr>
            <a:r>
              <a:rPr lang="en-US" sz="1600" dirty="0">
                <a:solidFill>
                  <a:schemeClr val="accent2">
                    <a:lumMod val="50000"/>
                  </a:schemeClr>
                </a:solidFill>
                <a:latin typeface="Arial Nova Cond" panose="020B0506020202020204" pitchFamily="34" charset="0"/>
              </a:rPr>
              <a:t>$</a:t>
            </a:r>
            <a:r>
              <a:rPr lang="en-US" sz="1600" dirty="0">
                <a:latin typeface="Arial Nova Cond" panose="020B0506020202020204" pitchFamily="34" charset="0"/>
              </a:rPr>
              <a:t> </a:t>
            </a:r>
            <a:r>
              <a:rPr lang="pt-BR" sz="1600" dirty="0">
                <a:solidFill>
                  <a:schemeClr val="accent2">
                    <a:lumMod val="75000"/>
                  </a:schemeClr>
                </a:solidFill>
                <a:latin typeface="Arial Nova Cond" panose="020B0506020202020204" pitchFamily="34" charset="0"/>
              </a:rPr>
              <a:t>curl -LO https://storage.googleapis.com/kubernetes-release/release/$(curl -s </a:t>
            </a:r>
            <a:r>
              <a:rPr lang="pt-BR" sz="1600" dirty="0">
                <a:solidFill>
                  <a:schemeClr val="accent2">
                    <a:lumMod val="75000"/>
                  </a:schemeClr>
                </a:solidFill>
                <a:latin typeface="Arial Nova Cond" panose="020B0506020202020204" pitchFamily="34" charset="0"/>
                <a:hlinkClick r:id="rId3"/>
              </a:rPr>
              <a:t>https://storage.googleapis.com/kubernetes-release/release/stable.txt)/bin/linux/amd64/kubectl</a:t>
            </a:r>
            <a:r>
              <a:rPr lang="pt-BR" sz="1600" dirty="0">
                <a:solidFill>
                  <a:schemeClr val="accent2">
                    <a:lumMod val="75000"/>
                  </a:schemeClr>
                </a:solidFill>
                <a:latin typeface="Arial Nova Cond" panose="020B0506020202020204" pitchFamily="34" charset="0"/>
              </a:rPr>
              <a:t> </a:t>
            </a:r>
          </a:p>
          <a:p>
            <a:pPr marL="0" indent="0">
              <a:buNone/>
            </a:pPr>
            <a:r>
              <a:rPr lang="pt-BR" sz="1600" dirty="0">
                <a:solidFill>
                  <a:schemeClr val="accent2">
                    <a:lumMod val="75000"/>
                  </a:schemeClr>
                </a:solidFill>
                <a:latin typeface="Arial Nova Cond" panose="020B0506020202020204" pitchFamily="34" charset="0"/>
              </a:rPr>
              <a:t>$ chmod +x ./kubectl &amp;&amp; sudo mv ./kubectl /usr/local/bin/kubectl</a:t>
            </a:r>
            <a:endParaRPr lang="en-US" sz="1600" dirty="0">
              <a:latin typeface="Arial Nova Cond" panose="020B0506020202020204" pitchFamily="34" charset="0"/>
            </a:endParaRPr>
          </a:p>
          <a:p>
            <a:pPr marL="0" indent="0">
              <a:buNone/>
            </a:pPr>
            <a:r>
              <a:rPr lang="en-US" sz="1800" b="1" dirty="0">
                <a:latin typeface="Arial Nova Cond" panose="020B0506020202020204" pitchFamily="34" charset="0"/>
              </a:rPr>
              <a:t>Install Minikube</a:t>
            </a:r>
          </a:p>
          <a:p>
            <a:pPr marL="0" indent="0">
              <a:buNone/>
            </a:pPr>
            <a:r>
              <a:rPr lang="en-US" sz="1600" dirty="0">
                <a:solidFill>
                  <a:schemeClr val="accent2">
                    <a:lumMod val="50000"/>
                  </a:schemeClr>
                </a:solidFill>
                <a:latin typeface="Arial Nova Cond" panose="020B0506020202020204" pitchFamily="34" charset="0"/>
              </a:rPr>
              <a:t>$ </a:t>
            </a:r>
            <a:r>
              <a:rPr lang="en-US" sz="1600" dirty="0">
                <a:solidFill>
                  <a:schemeClr val="accent2">
                    <a:lumMod val="75000"/>
                  </a:schemeClr>
                </a:solidFill>
                <a:latin typeface="Arial Nova Cond" panose="020B0506020202020204" pitchFamily="34" charset="0"/>
              </a:rPr>
              <a:t>curl -Lo minikube </a:t>
            </a:r>
            <a:r>
              <a:rPr lang="en-US" sz="1600" dirty="0">
                <a:solidFill>
                  <a:schemeClr val="accent2">
                    <a:lumMod val="75000"/>
                  </a:schemeClr>
                </a:solidFill>
                <a:latin typeface="Arial Nova Cond" panose="020B0506020202020204" pitchFamily="34" charset="0"/>
                <a:hlinkClick r:id="rId4"/>
              </a:rPr>
              <a:t>https://storage.googleapis.com/minikube/releases/latest/minikube-linux-amd64</a:t>
            </a:r>
            <a:endParaRPr lang="en-US" sz="1600" dirty="0">
              <a:solidFill>
                <a:schemeClr val="accent2">
                  <a:lumMod val="75000"/>
                </a:schemeClr>
              </a:solidFill>
              <a:latin typeface="Arial Nova Cond" panose="020B0506020202020204" pitchFamily="34" charset="0"/>
            </a:endParaRPr>
          </a:p>
          <a:p>
            <a:pPr marL="0" indent="0">
              <a:buNone/>
            </a:pPr>
            <a:r>
              <a:rPr lang="en-US" sz="1600" dirty="0">
                <a:solidFill>
                  <a:schemeClr val="accent2">
                    <a:lumMod val="75000"/>
                  </a:schemeClr>
                </a:solidFill>
                <a:latin typeface="Arial Nova Cond" panose="020B0506020202020204" pitchFamily="34" charset="0"/>
              </a:rPr>
              <a:t>$ chmod +x minikube &amp;&amp; </a:t>
            </a:r>
            <a:r>
              <a:rPr lang="en-US" sz="1600" dirty="0" err="1">
                <a:solidFill>
                  <a:schemeClr val="accent2">
                    <a:lumMod val="75000"/>
                  </a:schemeClr>
                </a:solidFill>
                <a:latin typeface="Arial Nova Cond" panose="020B0506020202020204" pitchFamily="34" charset="0"/>
              </a:rPr>
              <a:t>sudo</a:t>
            </a:r>
            <a:r>
              <a:rPr lang="en-US" sz="1600" dirty="0">
                <a:solidFill>
                  <a:schemeClr val="accent2">
                    <a:lumMod val="75000"/>
                  </a:schemeClr>
                </a:solidFill>
                <a:latin typeface="Arial Nova Cond" panose="020B0506020202020204" pitchFamily="34" charset="0"/>
              </a:rPr>
              <a:t> mv </a:t>
            </a:r>
            <a:r>
              <a:rPr lang="en-US" sz="1600" dirty="0" err="1">
                <a:solidFill>
                  <a:schemeClr val="accent2">
                    <a:lumMod val="75000"/>
                  </a:schemeClr>
                </a:solidFill>
                <a:latin typeface="Arial Nova Cond" panose="020B0506020202020204" pitchFamily="34" charset="0"/>
              </a:rPr>
              <a:t>minikube</a:t>
            </a:r>
            <a:r>
              <a:rPr lang="en-US" sz="1600" dirty="0">
                <a:solidFill>
                  <a:schemeClr val="accent2">
                    <a:lumMod val="75000"/>
                  </a:schemeClr>
                </a:solidFill>
                <a:latin typeface="Arial Nova Cond" panose="020B0506020202020204" pitchFamily="34" charset="0"/>
              </a:rPr>
              <a:t> /</a:t>
            </a:r>
            <a:r>
              <a:rPr lang="en-US" sz="1600" dirty="0" err="1">
                <a:solidFill>
                  <a:schemeClr val="accent2">
                    <a:lumMod val="75000"/>
                  </a:schemeClr>
                </a:solidFill>
                <a:latin typeface="Arial Nova Cond" panose="020B0506020202020204" pitchFamily="34" charset="0"/>
              </a:rPr>
              <a:t>usr</a:t>
            </a:r>
            <a:r>
              <a:rPr lang="en-US" sz="1600" dirty="0">
                <a:solidFill>
                  <a:schemeClr val="accent2">
                    <a:lumMod val="75000"/>
                  </a:schemeClr>
                </a:solidFill>
                <a:latin typeface="Arial Nova Cond" panose="020B0506020202020204" pitchFamily="34" charset="0"/>
              </a:rPr>
              <a:t>/local/bin/</a:t>
            </a:r>
            <a:endParaRPr lang="en-US" sz="1600" dirty="0">
              <a:latin typeface="Arial Nova Cond" panose="020B0506020202020204" pitchFamily="34" charset="0"/>
            </a:endParaRPr>
          </a:p>
          <a:p>
            <a:pPr marL="0" indent="0">
              <a:buNone/>
            </a:pPr>
            <a:r>
              <a:rPr lang="en-US" sz="1800" b="1" dirty="0">
                <a:latin typeface="Arial Nova Cond" panose="020B0506020202020204" pitchFamily="34" charset="0"/>
              </a:rPr>
              <a:t>Start </a:t>
            </a:r>
            <a:r>
              <a:rPr lang="en-US" sz="1800" b="1" dirty="0" err="1">
                <a:latin typeface="Arial Nova Cond" panose="020B0506020202020204" pitchFamily="34" charset="0"/>
              </a:rPr>
              <a:t>Minikube</a:t>
            </a:r>
            <a:endParaRPr lang="en-US" sz="1800" b="1" dirty="0">
              <a:latin typeface="Arial Nova Cond" panose="020B0506020202020204" pitchFamily="34" charset="0"/>
            </a:endParaRPr>
          </a:p>
          <a:p>
            <a:pPr marL="0" indent="0">
              <a:buNone/>
            </a:pPr>
            <a:r>
              <a:rPr lang="en-US" sz="1600" dirty="0">
                <a:solidFill>
                  <a:schemeClr val="accent2">
                    <a:lumMod val="50000"/>
                  </a:schemeClr>
                </a:solidFill>
                <a:latin typeface="Arial Nova Cond" panose="020B0506020202020204" pitchFamily="34" charset="0"/>
              </a:rPr>
              <a:t>$</a:t>
            </a:r>
            <a:r>
              <a:rPr lang="en-US" sz="1600" dirty="0">
                <a:latin typeface="Arial Nova Cond" panose="020B0506020202020204" pitchFamily="34" charset="0"/>
              </a:rPr>
              <a:t> yum install </a:t>
            </a:r>
            <a:r>
              <a:rPr lang="en-US" sz="1600">
                <a:latin typeface="Arial Nova Cond" panose="020B0506020202020204" pitchFamily="34" charset="0"/>
              </a:rPr>
              <a:t>conntrack</a:t>
            </a:r>
            <a:endParaRPr lang="en-US" sz="1600" dirty="0">
              <a:latin typeface="Arial Nova Cond" panose="020B0506020202020204" pitchFamily="34" charset="0"/>
            </a:endParaRPr>
          </a:p>
          <a:p>
            <a:pPr marL="0" indent="0">
              <a:buNone/>
            </a:pPr>
            <a:r>
              <a:rPr lang="en-US" sz="1600" dirty="0">
                <a:solidFill>
                  <a:schemeClr val="accent2">
                    <a:lumMod val="75000"/>
                  </a:schemeClr>
                </a:solidFill>
                <a:latin typeface="Arial Nova Cond" panose="020B0506020202020204" pitchFamily="34" charset="0"/>
              </a:rPr>
              <a:t>$ </a:t>
            </a:r>
            <a:r>
              <a:rPr lang="en-US" sz="1600" dirty="0" err="1">
                <a:solidFill>
                  <a:schemeClr val="accent2">
                    <a:lumMod val="75000"/>
                  </a:schemeClr>
                </a:solidFill>
                <a:latin typeface="Arial Nova Cond" panose="020B0506020202020204" pitchFamily="34" charset="0"/>
              </a:rPr>
              <a:t>minikube</a:t>
            </a:r>
            <a:r>
              <a:rPr lang="en-US" sz="1600" dirty="0">
                <a:solidFill>
                  <a:schemeClr val="accent2">
                    <a:lumMod val="75000"/>
                  </a:schemeClr>
                </a:solidFill>
                <a:latin typeface="Arial Nova Cond" panose="020B0506020202020204" pitchFamily="34" charset="0"/>
              </a:rPr>
              <a:t> start --</a:t>
            </a:r>
            <a:r>
              <a:rPr lang="en-US" sz="1600" dirty="0" err="1">
                <a:solidFill>
                  <a:schemeClr val="accent2">
                    <a:lumMod val="75000"/>
                  </a:schemeClr>
                </a:solidFill>
                <a:latin typeface="Arial Nova Cond" panose="020B0506020202020204" pitchFamily="34" charset="0"/>
              </a:rPr>
              <a:t>vm</a:t>
            </a:r>
            <a:r>
              <a:rPr lang="en-US" sz="1600" dirty="0">
                <a:solidFill>
                  <a:schemeClr val="accent2">
                    <a:lumMod val="75000"/>
                  </a:schemeClr>
                </a:solidFill>
                <a:latin typeface="Arial Nova Cond" panose="020B0506020202020204" pitchFamily="34" charset="0"/>
              </a:rPr>
              <a:t>-driver=none</a:t>
            </a:r>
          </a:p>
          <a:p>
            <a:pPr marL="0" indent="0">
              <a:buNone/>
            </a:pPr>
            <a:r>
              <a:rPr lang="en-US" sz="1600" dirty="0">
                <a:solidFill>
                  <a:schemeClr val="accent2">
                    <a:lumMod val="50000"/>
                  </a:schemeClr>
                </a:solidFill>
                <a:latin typeface="Arial Nova Cond" panose="020B0506020202020204" pitchFamily="34" charset="0"/>
              </a:rPr>
              <a:t>$</a:t>
            </a:r>
            <a:r>
              <a:rPr lang="en-US" sz="1600" dirty="0">
                <a:latin typeface="Arial Nova Cond" panose="020B0506020202020204" pitchFamily="34" charset="0"/>
              </a:rPr>
              <a:t> </a:t>
            </a:r>
            <a:r>
              <a:rPr lang="en-US" sz="1600" dirty="0">
                <a:solidFill>
                  <a:schemeClr val="accent2">
                    <a:lumMod val="75000"/>
                  </a:schemeClr>
                </a:solidFill>
                <a:latin typeface="Arial Nova Cond" panose="020B0506020202020204" pitchFamily="34" charset="0"/>
              </a:rPr>
              <a:t>minikube status</a:t>
            </a:r>
          </a:p>
        </p:txBody>
      </p:sp>
      <p:sp>
        <p:nvSpPr>
          <p:cNvPr id="2" name="Slide Number Placeholder 1">
            <a:extLst>
              <a:ext uri="{FF2B5EF4-FFF2-40B4-BE49-F238E27FC236}">
                <a16:creationId xmlns:a16="http://schemas.microsoft.com/office/drawing/2014/main" id="{57731812-35B3-4328-A521-29AE7882083C}"/>
              </a:ext>
            </a:extLst>
          </p:cNvPr>
          <p:cNvSpPr>
            <a:spLocks noGrp="1"/>
          </p:cNvSpPr>
          <p:nvPr>
            <p:ph type="sldNum" sz="quarter" idx="12"/>
          </p:nvPr>
        </p:nvSpPr>
        <p:spPr/>
        <p:txBody>
          <a:bodyPr/>
          <a:lstStyle/>
          <a:p>
            <a:fld id="{C60C2248-B95D-984B-A0F4-42B9A4652AA7}" type="slidenum">
              <a:rPr lang="en-US" smtClean="0"/>
              <a:pPr/>
              <a:t>30</a:t>
            </a:fld>
            <a:endParaRPr lang="en-US" dirty="0"/>
          </a:p>
        </p:txBody>
      </p:sp>
    </p:spTree>
    <p:extLst>
      <p:ext uri="{BB962C8B-B14F-4D97-AF65-F5344CB8AC3E}">
        <p14:creationId xmlns:p14="http://schemas.microsoft.com/office/powerpoint/2010/main" val="837669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Kubectl Usage</a:t>
            </a:r>
          </a:p>
        </p:txBody>
      </p:sp>
      <p:sp>
        <p:nvSpPr>
          <p:cNvPr id="8" name="Content Placeholder 2"/>
          <p:cNvSpPr txBox="1">
            <a:spLocks/>
          </p:cNvSpPr>
          <p:nvPr/>
        </p:nvSpPr>
        <p:spPr>
          <a:xfrm>
            <a:off x="472272" y="739293"/>
            <a:ext cx="8366935"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Arial Nova Cond" panose="020B0506020202020204" pitchFamily="34" charset="0"/>
              </a:rPr>
              <a:t>$ kubectl [COMMAND] [TYPE] [NAME] [flags]</a:t>
            </a:r>
          </a:p>
          <a:p>
            <a:pPr marL="0" indent="0">
              <a:buNone/>
            </a:pPr>
            <a:r>
              <a:rPr lang="en-US" sz="1800" b="1" dirty="0">
                <a:latin typeface="Arial Nova Cond" panose="020B0506020202020204" pitchFamily="34" charset="0"/>
              </a:rPr>
              <a:t>COMMAND:</a:t>
            </a:r>
            <a:r>
              <a:rPr lang="en-US" sz="1800" dirty="0">
                <a:latin typeface="Arial Nova Cond" panose="020B0506020202020204" pitchFamily="34" charset="0"/>
              </a:rPr>
              <a:t> Specifies the operation that you want to perform on one or more resources, for example create, apply, get, describe, delete, exec …</a:t>
            </a:r>
          </a:p>
          <a:p>
            <a:pPr marL="0" indent="0">
              <a:buNone/>
            </a:pPr>
            <a:r>
              <a:rPr lang="en-US" sz="1800" b="1" dirty="0">
                <a:latin typeface="Arial Nova Cond" panose="020B0506020202020204" pitchFamily="34" charset="0"/>
              </a:rPr>
              <a:t>TYPE: </a:t>
            </a:r>
            <a:r>
              <a:rPr lang="en-US" sz="1800" dirty="0">
                <a:latin typeface="Arial Nova Cond" panose="020B0506020202020204" pitchFamily="34" charset="0"/>
              </a:rPr>
              <a:t>Specifies the resource type </a:t>
            </a:r>
            <a:r>
              <a:rPr lang="en-US" sz="1800" dirty="0" err="1">
                <a:latin typeface="Arial Nova Cond" panose="020B0506020202020204" pitchFamily="34" charset="0"/>
              </a:rPr>
              <a:t>i.e</a:t>
            </a:r>
            <a:r>
              <a:rPr lang="en-US" sz="1800" dirty="0">
                <a:latin typeface="Arial Nova Cond" panose="020B0506020202020204" pitchFamily="34" charset="0"/>
              </a:rPr>
              <a:t> nodes, pods, services, </a:t>
            </a:r>
            <a:r>
              <a:rPr lang="en-US" sz="1800" dirty="0" err="1">
                <a:latin typeface="Arial Nova Cond" panose="020B0506020202020204" pitchFamily="34" charset="0"/>
              </a:rPr>
              <a:t>rc</a:t>
            </a:r>
            <a:r>
              <a:rPr lang="en-US" sz="1800" dirty="0">
                <a:latin typeface="Arial Nova Cond" panose="020B0506020202020204" pitchFamily="34" charset="0"/>
              </a:rPr>
              <a:t>, </a:t>
            </a:r>
            <a:r>
              <a:rPr lang="en-US" sz="1800" dirty="0" err="1">
                <a:latin typeface="Arial Nova Cond" panose="020B0506020202020204" pitchFamily="34" charset="0"/>
              </a:rPr>
              <a:t>rs</a:t>
            </a:r>
            <a:r>
              <a:rPr lang="en-US" sz="1800" dirty="0">
                <a:latin typeface="Arial Nova Cond" panose="020B0506020202020204" pitchFamily="34" charset="0"/>
              </a:rPr>
              <a:t> …</a:t>
            </a:r>
          </a:p>
          <a:p>
            <a:pPr marL="0" indent="0">
              <a:buNone/>
            </a:pPr>
            <a:r>
              <a:rPr lang="en-US" sz="1800" b="1" dirty="0">
                <a:latin typeface="Arial Nova Cond" panose="020B0506020202020204" pitchFamily="34" charset="0"/>
              </a:rPr>
              <a:t>NAME: </a:t>
            </a:r>
            <a:r>
              <a:rPr lang="en-US" sz="1800" dirty="0">
                <a:latin typeface="Arial Nova Cond" panose="020B0506020202020204" pitchFamily="34" charset="0"/>
              </a:rPr>
              <a:t>Specifies the name of the resource</a:t>
            </a:r>
          </a:p>
          <a:p>
            <a:pPr marL="0" indent="0">
              <a:buNone/>
            </a:pPr>
            <a:r>
              <a:rPr lang="en-US" sz="1800" b="1" dirty="0">
                <a:latin typeface="Arial Nova Cond" panose="020B0506020202020204" pitchFamily="34" charset="0"/>
              </a:rPr>
              <a:t>flags: </a:t>
            </a:r>
            <a:r>
              <a:rPr lang="en-US" sz="1800" dirty="0">
                <a:latin typeface="Arial Nova Cond" panose="020B0506020202020204" pitchFamily="34" charset="0"/>
              </a:rPr>
              <a:t>Optional arguments</a:t>
            </a:r>
          </a:p>
          <a:p>
            <a:endParaRPr lang="en-US" sz="1800" dirty="0">
              <a:latin typeface="Arial Nova Cond" panose="020B0506020202020204" pitchFamily="34" charset="0"/>
            </a:endParaRPr>
          </a:p>
          <a:p>
            <a:pPr marL="0" indent="0">
              <a:buNone/>
            </a:pPr>
            <a:r>
              <a:rPr lang="en-US" sz="1800" b="1" dirty="0">
                <a:latin typeface="Arial Nova Cond" panose="020B0506020202020204" pitchFamily="34" charset="0"/>
              </a:rPr>
              <a:t>$ </a:t>
            </a:r>
            <a:r>
              <a:rPr lang="en-US" sz="1800" b="1" dirty="0">
                <a:solidFill>
                  <a:srgbClr val="800000"/>
                </a:solidFill>
                <a:latin typeface="Arial Nova Cond" panose="020B0506020202020204" pitchFamily="34" charset="0"/>
              </a:rPr>
              <a:t>kubectl version </a:t>
            </a:r>
          </a:p>
          <a:p>
            <a:pPr marL="0" indent="0">
              <a:buNone/>
            </a:pPr>
            <a:r>
              <a:rPr lang="en-US" sz="1800" b="1" dirty="0">
                <a:latin typeface="Arial Nova Cond" panose="020B0506020202020204" pitchFamily="34" charset="0"/>
              </a:rPr>
              <a:t>$ </a:t>
            </a:r>
            <a:r>
              <a:rPr lang="en-US" sz="1800" b="1" dirty="0">
                <a:solidFill>
                  <a:srgbClr val="800000"/>
                </a:solidFill>
                <a:latin typeface="Arial Nova Cond" panose="020B0506020202020204" pitchFamily="34" charset="0"/>
              </a:rPr>
              <a:t>kubectl get node</a:t>
            </a:r>
          </a:p>
          <a:p>
            <a:pPr marL="0" indent="0">
              <a:buNone/>
            </a:pPr>
            <a:r>
              <a:rPr lang="en-US" sz="1800" b="1" dirty="0">
                <a:latin typeface="Arial Nova Cond" panose="020B0506020202020204" pitchFamily="34" charset="0"/>
              </a:rPr>
              <a:t>$ </a:t>
            </a:r>
            <a:r>
              <a:rPr lang="en-US" sz="1800" b="1" dirty="0">
                <a:solidFill>
                  <a:srgbClr val="800000"/>
                </a:solidFill>
                <a:latin typeface="Arial Nova Cond" panose="020B0506020202020204" pitchFamily="34" charset="0"/>
              </a:rPr>
              <a:t>kubectl describe nodes &lt;</a:t>
            </a:r>
            <a:r>
              <a:rPr lang="en-US" sz="1800" b="1" dirty="0" err="1">
                <a:solidFill>
                  <a:srgbClr val="800000"/>
                </a:solidFill>
                <a:latin typeface="Arial Nova Cond" panose="020B0506020202020204" pitchFamily="34" charset="0"/>
              </a:rPr>
              <a:t>nodename</a:t>
            </a:r>
            <a:r>
              <a:rPr lang="en-US" sz="1800" b="1" dirty="0">
                <a:solidFill>
                  <a:srgbClr val="800000"/>
                </a:solidFill>
                <a:latin typeface="Arial Nova Cond" panose="020B0506020202020204" pitchFamily="34" charset="0"/>
              </a:rPr>
              <a:t>&gt;</a:t>
            </a:r>
          </a:p>
        </p:txBody>
      </p:sp>
      <p:sp>
        <p:nvSpPr>
          <p:cNvPr id="2" name="Slide Number Placeholder 1">
            <a:extLst>
              <a:ext uri="{FF2B5EF4-FFF2-40B4-BE49-F238E27FC236}">
                <a16:creationId xmlns:a16="http://schemas.microsoft.com/office/drawing/2014/main" id="{261F992D-3FFD-4950-BD25-9CA377198DD1}"/>
              </a:ext>
            </a:extLst>
          </p:cNvPr>
          <p:cNvSpPr>
            <a:spLocks noGrp="1"/>
          </p:cNvSpPr>
          <p:nvPr>
            <p:ph type="sldNum" sz="quarter" idx="12"/>
          </p:nvPr>
        </p:nvSpPr>
        <p:spPr/>
        <p:txBody>
          <a:bodyPr/>
          <a:lstStyle/>
          <a:p>
            <a:fld id="{C60C2248-B95D-984B-A0F4-42B9A4652AA7}" type="slidenum">
              <a:rPr lang="en-US" smtClean="0"/>
              <a:pPr/>
              <a:t>31</a:t>
            </a:fld>
            <a:endParaRPr lang="en-US" dirty="0"/>
          </a:p>
        </p:txBody>
      </p:sp>
    </p:spTree>
    <p:extLst>
      <p:ext uri="{BB962C8B-B14F-4D97-AF65-F5344CB8AC3E}">
        <p14:creationId xmlns:p14="http://schemas.microsoft.com/office/powerpoint/2010/main" val="766103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410619" y="3277429"/>
            <a:ext cx="4479434" cy="646331"/>
          </a:xfrm>
          <a:prstGeom prst="rect">
            <a:avLst/>
          </a:prstGeom>
        </p:spPr>
        <p:txBody>
          <a:bodyPr wrap="square">
            <a:spAutoFit/>
          </a:bodyPr>
          <a:lstStyle/>
          <a:p>
            <a:r>
              <a:rPr lang="en-US" sz="3600" b="1" dirty="0"/>
              <a:t>Pods</a:t>
            </a:r>
          </a:p>
        </p:txBody>
      </p:sp>
      <p:sp>
        <p:nvSpPr>
          <p:cNvPr id="2" name="Slide Number Placeholder 1">
            <a:extLst>
              <a:ext uri="{FF2B5EF4-FFF2-40B4-BE49-F238E27FC236}">
                <a16:creationId xmlns:a16="http://schemas.microsoft.com/office/drawing/2014/main" id="{1740F76F-9A1B-40D8-AED5-D5C8C5A1F6D8}"/>
              </a:ext>
            </a:extLst>
          </p:cNvPr>
          <p:cNvSpPr>
            <a:spLocks noGrp="1"/>
          </p:cNvSpPr>
          <p:nvPr>
            <p:ph type="sldNum" sz="quarter" idx="12"/>
          </p:nvPr>
        </p:nvSpPr>
        <p:spPr/>
        <p:txBody>
          <a:bodyPr/>
          <a:lstStyle/>
          <a:p>
            <a:fld id="{C60C2248-B95D-984B-A0F4-42B9A4652AA7}" type="slidenum">
              <a:rPr lang="en-US" smtClean="0"/>
              <a:pPr/>
              <a:t>32</a:t>
            </a:fld>
            <a:endParaRPr lang="en-US" dirty="0"/>
          </a:p>
        </p:txBody>
      </p:sp>
    </p:spTree>
    <p:extLst>
      <p:ext uri="{BB962C8B-B14F-4D97-AF65-F5344CB8AC3E}">
        <p14:creationId xmlns:p14="http://schemas.microsoft.com/office/powerpoint/2010/main" val="1051674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40F76F-9A1B-40D8-AED5-D5C8C5A1F6D8}"/>
              </a:ext>
            </a:extLst>
          </p:cNvPr>
          <p:cNvSpPr>
            <a:spLocks noGrp="1"/>
          </p:cNvSpPr>
          <p:nvPr>
            <p:ph type="sldNum" sz="quarter" idx="12"/>
          </p:nvPr>
        </p:nvSpPr>
        <p:spPr/>
        <p:txBody>
          <a:bodyPr/>
          <a:lstStyle/>
          <a:p>
            <a:fld id="{C60C2248-B95D-984B-A0F4-42B9A4652AA7}" type="slidenum">
              <a:rPr lang="en-US" smtClean="0"/>
              <a:pPr/>
              <a:t>33</a:t>
            </a:fld>
            <a:endParaRPr lang="en-US" dirty="0"/>
          </a:p>
        </p:txBody>
      </p:sp>
      <p:pic>
        <p:nvPicPr>
          <p:cNvPr id="4" name="Picture 3" descr="A screenshot of a cell phone&#10;&#10;Description automatically generated">
            <a:extLst>
              <a:ext uri="{FF2B5EF4-FFF2-40B4-BE49-F238E27FC236}">
                <a16:creationId xmlns:a16="http://schemas.microsoft.com/office/drawing/2014/main" id="{EC50E577-0F68-4AE2-995E-83F247CCDA5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8929" r="9357"/>
          <a:stretch/>
        </p:blipFill>
        <p:spPr>
          <a:xfrm>
            <a:off x="427424" y="0"/>
            <a:ext cx="8289151" cy="4681904"/>
          </a:xfrm>
          <a:prstGeom prst="rect">
            <a:avLst/>
          </a:prstGeom>
        </p:spPr>
      </p:pic>
    </p:spTree>
    <p:extLst>
      <p:ext uri="{BB962C8B-B14F-4D97-AF65-F5344CB8AC3E}">
        <p14:creationId xmlns:p14="http://schemas.microsoft.com/office/powerpoint/2010/main" val="4093507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0199" y="233328"/>
            <a:ext cx="455662" cy="455662"/>
          </a:xfrm>
          <a:prstGeom prst="rect">
            <a:avLst/>
          </a:prstGeom>
        </p:spPr>
      </p:pic>
      <p:sp>
        <p:nvSpPr>
          <p:cNvPr id="3" name="Rounded Rectangle 2"/>
          <p:cNvSpPr/>
          <p:nvPr/>
        </p:nvSpPr>
        <p:spPr>
          <a:xfrm>
            <a:off x="7403314" y="188767"/>
            <a:ext cx="1435894" cy="72866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 name="Rounded Rectangle 3"/>
          <p:cNvSpPr/>
          <p:nvPr/>
        </p:nvSpPr>
        <p:spPr>
          <a:xfrm>
            <a:off x="7439800" y="216326"/>
            <a:ext cx="456433" cy="318690"/>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5" name="TextBox 4"/>
          <p:cNvSpPr txBox="1"/>
          <p:nvPr/>
        </p:nvSpPr>
        <p:spPr>
          <a:xfrm>
            <a:off x="7405618" y="188767"/>
            <a:ext cx="578644" cy="369332"/>
          </a:xfrm>
          <a:prstGeom prst="rect">
            <a:avLst/>
          </a:prstGeom>
          <a:noFill/>
        </p:spPr>
        <p:txBody>
          <a:bodyPr wrap="square" rtlCol="0">
            <a:spAutoFit/>
          </a:bodyPr>
          <a:lstStyle/>
          <a:p>
            <a:r>
              <a:rPr lang="en-US" b="1" dirty="0">
                <a:solidFill>
                  <a:schemeClr val="bg1"/>
                </a:solidFill>
                <a:latin typeface="Arial Nova Cond" panose="020B0506020202020204" pitchFamily="34" charset="0"/>
              </a:rPr>
              <a:t>Pod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8029" y="396278"/>
            <a:ext cx="455662" cy="455662"/>
          </a:xfrm>
          <a:prstGeom prst="rect">
            <a:avLst/>
          </a:prstGeom>
        </p:spPr>
      </p:pic>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a:t>
            </a:r>
          </a:p>
        </p:txBody>
      </p:sp>
      <p:sp>
        <p:nvSpPr>
          <p:cNvPr id="8" name="Content Placeholder 2"/>
          <p:cNvSpPr txBox="1">
            <a:spLocks/>
          </p:cNvSpPr>
          <p:nvPr/>
        </p:nvSpPr>
        <p:spPr>
          <a:xfrm>
            <a:off x="246716" y="943229"/>
            <a:ext cx="8650568" cy="42627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1800" dirty="0">
                <a:latin typeface="Arial Nova Cond" panose="020B0506020202020204" pitchFamily="34" charset="0"/>
              </a:rPr>
              <a:t>A Pod is the smallest and simplest unit in the Kubernetes object model that you create or deploy.</a:t>
            </a:r>
          </a:p>
          <a:p>
            <a:pPr>
              <a:lnSpc>
                <a:spcPct val="120000"/>
              </a:lnSpc>
            </a:pPr>
            <a:r>
              <a:rPr lang="en-US" sz="1800" dirty="0">
                <a:latin typeface="Arial Nova Cond" panose="020B0506020202020204" pitchFamily="34" charset="0"/>
              </a:rPr>
              <a:t> A Pod represents a running process on your cluster.</a:t>
            </a:r>
          </a:p>
          <a:p>
            <a:pPr>
              <a:lnSpc>
                <a:spcPct val="120000"/>
              </a:lnSpc>
            </a:pPr>
            <a:r>
              <a:rPr lang="en-US" sz="1800" dirty="0">
                <a:latin typeface="Arial Nova Cond" panose="020B0506020202020204" pitchFamily="34" charset="0"/>
              </a:rPr>
              <a:t> A Pod encapsulates an application container, storage resources, a unique network IP, and options that govern how the container(s) should run</a:t>
            </a:r>
          </a:p>
          <a:p>
            <a:pPr>
              <a:lnSpc>
                <a:spcPct val="120000"/>
              </a:lnSpc>
            </a:pPr>
            <a:r>
              <a:rPr lang="en-US" sz="1800" dirty="0">
                <a:latin typeface="Arial Nova Cond" panose="020B0506020202020204" pitchFamily="34" charset="0"/>
              </a:rPr>
              <a:t> Kubernetes manages the Pods rather than the containers directly.</a:t>
            </a:r>
          </a:p>
          <a:p>
            <a:pPr>
              <a:lnSpc>
                <a:spcPct val="120000"/>
              </a:lnSpc>
            </a:pPr>
            <a:r>
              <a:rPr lang="en-US" sz="1800" dirty="0">
                <a:latin typeface="Arial Nova Cond" panose="020B0506020202020204" pitchFamily="34" charset="0"/>
              </a:rPr>
              <a:t> Pods in a Kubernetes cluster can be used in two main ways:</a:t>
            </a:r>
          </a:p>
          <a:p>
            <a:pPr lvl="1">
              <a:lnSpc>
                <a:spcPct val="120000"/>
              </a:lnSpc>
            </a:pPr>
            <a:r>
              <a:rPr lang="en-US" sz="1800" dirty="0">
                <a:latin typeface="Arial Nova Cond" panose="020B0506020202020204" pitchFamily="34" charset="0"/>
              </a:rPr>
              <a:t> Pods that run a single container - common use case</a:t>
            </a:r>
          </a:p>
          <a:p>
            <a:pPr lvl="1">
              <a:lnSpc>
                <a:spcPct val="120000"/>
              </a:lnSpc>
            </a:pPr>
            <a:r>
              <a:rPr lang="en-US" sz="1800" dirty="0">
                <a:latin typeface="Arial Nova Cond" panose="020B0506020202020204" pitchFamily="34" charset="0"/>
              </a:rPr>
              <a:t> Pods that run multiple containers that need to work together</a:t>
            </a:r>
          </a:p>
        </p:txBody>
      </p:sp>
      <p:sp>
        <p:nvSpPr>
          <p:cNvPr id="9" name="Slide Number Placeholder 8">
            <a:extLst>
              <a:ext uri="{FF2B5EF4-FFF2-40B4-BE49-F238E27FC236}">
                <a16:creationId xmlns:a16="http://schemas.microsoft.com/office/drawing/2014/main" id="{3921B304-C46F-4F7C-8F25-5940E8FB817B}"/>
              </a:ext>
            </a:extLst>
          </p:cNvPr>
          <p:cNvSpPr>
            <a:spLocks noGrp="1"/>
          </p:cNvSpPr>
          <p:nvPr>
            <p:ph type="sldNum" sz="quarter" idx="12"/>
          </p:nvPr>
        </p:nvSpPr>
        <p:spPr/>
        <p:txBody>
          <a:bodyPr/>
          <a:lstStyle/>
          <a:p>
            <a:fld id="{C60C2248-B95D-984B-A0F4-42B9A4652AA7}" type="slidenum">
              <a:rPr lang="en-US" smtClean="0"/>
              <a:pPr/>
              <a:t>34</a:t>
            </a:fld>
            <a:endParaRPr lang="en-US" dirty="0"/>
          </a:p>
        </p:txBody>
      </p:sp>
    </p:spTree>
    <p:extLst>
      <p:ext uri="{BB962C8B-B14F-4D97-AF65-F5344CB8AC3E}">
        <p14:creationId xmlns:p14="http://schemas.microsoft.com/office/powerpoint/2010/main" val="1704027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0199" y="233328"/>
            <a:ext cx="455662" cy="455662"/>
          </a:xfrm>
          <a:prstGeom prst="rect">
            <a:avLst/>
          </a:prstGeom>
        </p:spPr>
      </p:pic>
      <p:sp>
        <p:nvSpPr>
          <p:cNvPr id="3" name="Rounded Rectangle 2"/>
          <p:cNvSpPr/>
          <p:nvPr/>
        </p:nvSpPr>
        <p:spPr>
          <a:xfrm>
            <a:off x="7403314" y="188767"/>
            <a:ext cx="1435894" cy="72866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 name="Rounded Rectangle 3"/>
          <p:cNvSpPr/>
          <p:nvPr/>
        </p:nvSpPr>
        <p:spPr>
          <a:xfrm>
            <a:off x="7439800" y="216326"/>
            <a:ext cx="456433" cy="318690"/>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5" name="TextBox 4"/>
          <p:cNvSpPr txBox="1"/>
          <p:nvPr/>
        </p:nvSpPr>
        <p:spPr>
          <a:xfrm>
            <a:off x="7405618" y="188767"/>
            <a:ext cx="578644" cy="369332"/>
          </a:xfrm>
          <a:prstGeom prst="rect">
            <a:avLst/>
          </a:prstGeom>
          <a:noFill/>
        </p:spPr>
        <p:txBody>
          <a:bodyPr wrap="square" rtlCol="0">
            <a:spAutoFit/>
          </a:bodyPr>
          <a:lstStyle/>
          <a:p>
            <a:r>
              <a:rPr lang="en-US" b="1" dirty="0">
                <a:solidFill>
                  <a:schemeClr val="bg1"/>
                </a:solidFill>
                <a:latin typeface="Arial Nova Cond" panose="020B0506020202020204" pitchFamily="34" charset="0"/>
              </a:rPr>
              <a:t>Pod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8029" y="396278"/>
            <a:ext cx="455662" cy="455662"/>
          </a:xfrm>
          <a:prstGeom prst="rect">
            <a:avLst/>
          </a:prstGeom>
        </p:spPr>
      </p:pic>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a:t>
            </a:r>
          </a:p>
        </p:txBody>
      </p:sp>
      <p:sp>
        <p:nvSpPr>
          <p:cNvPr id="8" name="Content Placeholder 2"/>
          <p:cNvSpPr txBox="1">
            <a:spLocks/>
          </p:cNvSpPr>
          <p:nvPr/>
        </p:nvSpPr>
        <p:spPr>
          <a:xfrm>
            <a:off x="387661" y="878684"/>
            <a:ext cx="8650568" cy="42627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1800" dirty="0">
                <a:latin typeface="Arial Nova Cond" panose="020B0506020202020204" pitchFamily="34" charset="0"/>
              </a:rPr>
              <a:t>Each Pod is assigned a </a:t>
            </a:r>
            <a:r>
              <a:rPr lang="en-US" sz="1800" b="1" dirty="0">
                <a:latin typeface="Arial Nova Cond" panose="020B0506020202020204" pitchFamily="34" charset="0"/>
              </a:rPr>
              <a:t>unique IP</a:t>
            </a:r>
            <a:r>
              <a:rPr lang="en-US" sz="1800" dirty="0">
                <a:latin typeface="Arial Nova Cond" panose="020B0506020202020204" pitchFamily="34" charset="0"/>
              </a:rPr>
              <a:t> address. </a:t>
            </a:r>
          </a:p>
          <a:p>
            <a:pPr>
              <a:lnSpc>
                <a:spcPct val="120000"/>
              </a:lnSpc>
            </a:pPr>
            <a:r>
              <a:rPr lang="en-US" sz="1800" dirty="0">
                <a:latin typeface="Arial Nova Cond" panose="020B0506020202020204" pitchFamily="34" charset="0"/>
              </a:rPr>
              <a:t>Every container in a Pod shares the IP address and network ports. </a:t>
            </a:r>
          </a:p>
          <a:p>
            <a:pPr>
              <a:lnSpc>
                <a:spcPct val="120000"/>
              </a:lnSpc>
            </a:pPr>
            <a:r>
              <a:rPr lang="en-US" sz="1800" dirty="0">
                <a:latin typeface="Arial Nova Cond" panose="020B0506020202020204" pitchFamily="34" charset="0"/>
              </a:rPr>
              <a:t>Containers inside a Pod can communicate with one another using localhost.</a:t>
            </a:r>
          </a:p>
          <a:p>
            <a:pPr>
              <a:lnSpc>
                <a:spcPct val="120000"/>
              </a:lnSpc>
            </a:pPr>
            <a:r>
              <a:rPr lang="en-US" sz="1800" dirty="0">
                <a:latin typeface="Arial Nova Cond" panose="020B0506020202020204" pitchFamily="34" charset="0"/>
              </a:rPr>
              <a:t>All containers in the Pod can access the shared volumes, allowing those containers to share data.</a:t>
            </a:r>
          </a:p>
          <a:p>
            <a:pPr>
              <a:lnSpc>
                <a:spcPct val="120000"/>
              </a:lnSpc>
            </a:pPr>
            <a:r>
              <a:rPr lang="en-US" sz="1800" dirty="0">
                <a:latin typeface="Arial Nova Cond" panose="020B0506020202020204" pitchFamily="34" charset="0"/>
              </a:rPr>
              <a:t>Kubernetes scales pods and not containers</a:t>
            </a:r>
          </a:p>
        </p:txBody>
      </p:sp>
      <p:sp>
        <p:nvSpPr>
          <p:cNvPr id="9" name="Slide Number Placeholder 8">
            <a:extLst>
              <a:ext uri="{FF2B5EF4-FFF2-40B4-BE49-F238E27FC236}">
                <a16:creationId xmlns:a16="http://schemas.microsoft.com/office/drawing/2014/main" id="{3921B304-C46F-4F7C-8F25-5940E8FB817B}"/>
              </a:ext>
            </a:extLst>
          </p:cNvPr>
          <p:cNvSpPr>
            <a:spLocks noGrp="1"/>
          </p:cNvSpPr>
          <p:nvPr>
            <p:ph type="sldNum" sz="quarter" idx="12"/>
          </p:nvPr>
        </p:nvSpPr>
        <p:spPr/>
        <p:txBody>
          <a:bodyPr/>
          <a:lstStyle/>
          <a:p>
            <a:fld id="{C60C2248-B95D-984B-A0F4-42B9A4652AA7}" type="slidenum">
              <a:rPr lang="en-US" smtClean="0"/>
              <a:pPr/>
              <a:t>35</a:t>
            </a:fld>
            <a:endParaRPr lang="en-US" dirty="0"/>
          </a:p>
        </p:txBody>
      </p:sp>
    </p:spTree>
    <p:extLst>
      <p:ext uri="{BB962C8B-B14F-4D97-AF65-F5344CB8AC3E}">
        <p14:creationId xmlns:p14="http://schemas.microsoft.com/office/powerpoint/2010/main" val="805540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0199" y="233328"/>
            <a:ext cx="455662" cy="455662"/>
          </a:xfrm>
          <a:prstGeom prst="rect">
            <a:avLst/>
          </a:prstGeom>
        </p:spPr>
      </p:pic>
      <p:sp>
        <p:nvSpPr>
          <p:cNvPr id="3" name="Rounded Rectangle 2"/>
          <p:cNvSpPr/>
          <p:nvPr/>
        </p:nvSpPr>
        <p:spPr>
          <a:xfrm>
            <a:off x="7403314" y="188767"/>
            <a:ext cx="1435894" cy="72866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 name="Rounded Rectangle 3"/>
          <p:cNvSpPr/>
          <p:nvPr/>
        </p:nvSpPr>
        <p:spPr>
          <a:xfrm>
            <a:off x="7439800" y="216326"/>
            <a:ext cx="456433" cy="318690"/>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5" name="TextBox 4"/>
          <p:cNvSpPr txBox="1"/>
          <p:nvPr/>
        </p:nvSpPr>
        <p:spPr>
          <a:xfrm>
            <a:off x="7405618" y="188767"/>
            <a:ext cx="578644" cy="369332"/>
          </a:xfrm>
          <a:prstGeom prst="rect">
            <a:avLst/>
          </a:prstGeom>
          <a:noFill/>
        </p:spPr>
        <p:txBody>
          <a:bodyPr wrap="square" rtlCol="0">
            <a:spAutoFit/>
          </a:bodyPr>
          <a:lstStyle/>
          <a:p>
            <a:r>
              <a:rPr lang="en-US" b="1" dirty="0">
                <a:solidFill>
                  <a:schemeClr val="bg1"/>
                </a:solidFill>
                <a:latin typeface="Arial Nova Cond" panose="020B0506020202020204" pitchFamily="34" charset="0"/>
              </a:rPr>
              <a:t>Pod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8029" y="396278"/>
            <a:ext cx="455662" cy="455662"/>
          </a:xfrm>
          <a:prstGeom prst="rect">
            <a:avLst/>
          </a:prstGeom>
        </p:spPr>
      </p:pic>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Understanding Pods</a:t>
            </a:r>
          </a:p>
        </p:txBody>
      </p:sp>
      <p:sp>
        <p:nvSpPr>
          <p:cNvPr id="8" name="Content Placeholder 2"/>
          <p:cNvSpPr txBox="1">
            <a:spLocks/>
          </p:cNvSpPr>
          <p:nvPr/>
        </p:nvSpPr>
        <p:spPr>
          <a:xfrm>
            <a:off x="188640"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600" dirty="0">
                <a:latin typeface="Arial Nova Cond" panose="020B0506020202020204" pitchFamily="34" charset="0"/>
              </a:rPr>
              <a:t>When a Pod gets created, it is scheduled to run on a Node in your cluster. </a:t>
            </a:r>
          </a:p>
          <a:p>
            <a:pPr>
              <a:lnSpc>
                <a:spcPct val="100000"/>
              </a:lnSpc>
            </a:pPr>
            <a:r>
              <a:rPr lang="en-US" sz="1600" dirty="0">
                <a:latin typeface="Arial Nova Cond" panose="020B0506020202020204" pitchFamily="34" charset="0"/>
              </a:rPr>
              <a:t>The Pod remains on that Node until the process is terminated, the pod object is deleted, the pod is evicted for lack of resources, or the Node fails.</a:t>
            </a:r>
          </a:p>
          <a:p>
            <a:pPr>
              <a:lnSpc>
                <a:spcPct val="100000"/>
              </a:lnSpc>
            </a:pPr>
            <a:r>
              <a:rPr lang="en-US" sz="1600" dirty="0">
                <a:latin typeface="Arial Nova Cond" panose="020B0506020202020204" pitchFamily="34" charset="0"/>
              </a:rPr>
              <a:t>If a Pod is scheduled to a Node that fails, or if the scheduling operation itself fails, the Pod is deleted</a:t>
            </a:r>
          </a:p>
          <a:p>
            <a:pPr>
              <a:lnSpc>
                <a:spcPct val="100000"/>
              </a:lnSpc>
            </a:pPr>
            <a:r>
              <a:rPr lang="en-US" sz="1600" dirty="0">
                <a:latin typeface="Arial Nova Cond" panose="020B0506020202020204" pitchFamily="34" charset="0"/>
              </a:rPr>
              <a:t>If a node dies, the pods scheduled to that node are scheduled for deletion, after a timeout period.</a:t>
            </a:r>
          </a:p>
          <a:p>
            <a:pPr>
              <a:lnSpc>
                <a:spcPct val="100000"/>
              </a:lnSpc>
            </a:pPr>
            <a:r>
              <a:rPr lang="en-US" sz="1600" dirty="0">
                <a:latin typeface="Arial Nova Cond" panose="020B0506020202020204" pitchFamily="34" charset="0"/>
              </a:rPr>
              <a:t>A given pod (UID) is not “rescheduled” to a new node; instead, it will be replaced by an identical pod, with even the same name if desired, but with a new UID</a:t>
            </a:r>
          </a:p>
          <a:p>
            <a:pPr>
              <a:lnSpc>
                <a:spcPct val="100000"/>
              </a:lnSpc>
            </a:pPr>
            <a:r>
              <a:rPr lang="en-US" sz="1600" dirty="0">
                <a:latin typeface="Arial Nova Cond" panose="020B0506020202020204" pitchFamily="34" charset="0"/>
              </a:rPr>
              <a:t>Volumes in a pod  will exists as long as that pod (with that UID) exists. If that pod is deleted for any reason, volume is also destroyed and created as new on new pod</a:t>
            </a:r>
          </a:p>
          <a:p>
            <a:pPr>
              <a:lnSpc>
                <a:spcPct val="100000"/>
              </a:lnSpc>
            </a:pPr>
            <a:r>
              <a:rPr lang="en-US" sz="1600" dirty="0">
                <a:latin typeface="Arial Nova Cond" panose="020B0506020202020204" pitchFamily="34" charset="0"/>
              </a:rPr>
              <a:t>Kubernetes uses a Controller, that handles the work of managing the Pod instances.</a:t>
            </a:r>
          </a:p>
          <a:p>
            <a:pPr>
              <a:lnSpc>
                <a:spcPct val="100000"/>
              </a:lnSpc>
            </a:pPr>
            <a:r>
              <a:rPr lang="en-US" sz="1600" dirty="0">
                <a:latin typeface="Arial Nova Cond" panose="020B0506020202020204" pitchFamily="34" charset="0"/>
              </a:rPr>
              <a:t>A Controller can create and manage multiple Pods, handling replication, rollout and providing self-healing capabilities</a:t>
            </a:r>
          </a:p>
        </p:txBody>
      </p:sp>
      <p:sp>
        <p:nvSpPr>
          <p:cNvPr id="9" name="Slide Number Placeholder 8">
            <a:extLst>
              <a:ext uri="{FF2B5EF4-FFF2-40B4-BE49-F238E27FC236}">
                <a16:creationId xmlns:a16="http://schemas.microsoft.com/office/drawing/2014/main" id="{3C1B554C-F9F2-4927-9B6D-6811D93BB86C}"/>
              </a:ext>
            </a:extLst>
          </p:cNvPr>
          <p:cNvSpPr>
            <a:spLocks noGrp="1"/>
          </p:cNvSpPr>
          <p:nvPr>
            <p:ph type="sldNum" sz="quarter" idx="12"/>
          </p:nvPr>
        </p:nvSpPr>
        <p:spPr/>
        <p:txBody>
          <a:bodyPr/>
          <a:lstStyle/>
          <a:p>
            <a:fld id="{C60C2248-B95D-984B-A0F4-42B9A4652AA7}" type="slidenum">
              <a:rPr lang="en-US" smtClean="0"/>
              <a:pPr/>
              <a:t>36</a:t>
            </a:fld>
            <a:endParaRPr lang="en-US" dirty="0"/>
          </a:p>
        </p:txBody>
      </p:sp>
    </p:spTree>
    <p:extLst>
      <p:ext uri="{BB962C8B-B14F-4D97-AF65-F5344CB8AC3E}">
        <p14:creationId xmlns:p14="http://schemas.microsoft.com/office/powerpoint/2010/main" val="2234405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C32DF0-B4DF-42EA-A135-F5257F360DF9}"/>
              </a:ext>
            </a:extLst>
          </p:cNvPr>
          <p:cNvSpPr>
            <a:spLocks noGrp="1"/>
          </p:cNvSpPr>
          <p:nvPr>
            <p:ph type="sldNum" sz="quarter" idx="12"/>
          </p:nvPr>
        </p:nvSpPr>
        <p:spPr/>
        <p:txBody>
          <a:bodyPr/>
          <a:lstStyle/>
          <a:p>
            <a:fld id="{C60C2248-B95D-984B-A0F4-42B9A4652AA7}" type="slidenum">
              <a:rPr lang="en-US" smtClean="0"/>
              <a:pPr/>
              <a:t>37</a:t>
            </a:fld>
            <a:endParaRPr lang="en-US" dirty="0"/>
          </a:p>
        </p:txBody>
      </p:sp>
      <p:pic>
        <p:nvPicPr>
          <p:cNvPr id="4" name="Picture 3" descr="A close up of a device&#10;&#10;Description automatically generated">
            <a:extLst>
              <a:ext uri="{FF2B5EF4-FFF2-40B4-BE49-F238E27FC236}">
                <a16:creationId xmlns:a16="http://schemas.microsoft.com/office/drawing/2014/main" id="{DDD18C21-56EC-4756-9BA2-88B94BDD24C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9167" r="9357"/>
          <a:stretch/>
        </p:blipFill>
        <p:spPr>
          <a:xfrm>
            <a:off x="468086" y="0"/>
            <a:ext cx="8264997" cy="4681904"/>
          </a:xfrm>
          <a:prstGeom prst="rect">
            <a:avLst/>
          </a:prstGeom>
        </p:spPr>
      </p:pic>
    </p:spTree>
    <p:extLst>
      <p:ext uri="{BB962C8B-B14F-4D97-AF65-F5344CB8AC3E}">
        <p14:creationId xmlns:p14="http://schemas.microsoft.com/office/powerpoint/2010/main" val="1751004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Kubernetes YAML Basics</a:t>
            </a:r>
          </a:p>
        </p:txBody>
      </p:sp>
      <p:sp>
        <p:nvSpPr>
          <p:cNvPr id="8" name="Content Placeholder 2"/>
          <p:cNvSpPr txBox="1">
            <a:spLocks/>
          </p:cNvSpPr>
          <p:nvPr/>
        </p:nvSpPr>
        <p:spPr>
          <a:xfrm>
            <a:off x="188639" y="739293"/>
            <a:ext cx="5096793" cy="42627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600" dirty="0">
                <a:latin typeface="Arial Nova Cond" panose="020B0506020202020204" pitchFamily="34" charset="0"/>
              </a:rPr>
              <a:t>API: version</a:t>
            </a:r>
          </a:p>
          <a:p>
            <a:pPr marL="0" indent="0">
              <a:lnSpc>
                <a:spcPct val="100000"/>
              </a:lnSpc>
              <a:spcBef>
                <a:spcPts val="600"/>
              </a:spcBef>
              <a:buNone/>
            </a:pPr>
            <a:r>
              <a:rPr lang="en-US" sz="1600" dirty="0">
                <a:latin typeface="Arial Nova Cond" panose="020B0506020202020204" pitchFamily="34" charset="0"/>
              </a:rPr>
              <a:t>Kind: object we are trying to achieve</a:t>
            </a:r>
          </a:p>
          <a:p>
            <a:pPr marL="0" indent="0">
              <a:lnSpc>
                <a:spcPct val="100000"/>
              </a:lnSpc>
              <a:spcBef>
                <a:spcPts val="600"/>
              </a:spcBef>
              <a:buNone/>
            </a:pPr>
            <a:r>
              <a:rPr lang="en-US" sz="1600" dirty="0">
                <a:latin typeface="Arial Nova Cond" panose="020B0506020202020204" pitchFamily="34" charset="0"/>
              </a:rPr>
              <a:t>metadata: name and label </a:t>
            </a:r>
          </a:p>
          <a:p>
            <a:pPr marL="0" indent="0">
              <a:lnSpc>
                <a:spcPct val="100000"/>
              </a:lnSpc>
              <a:spcBef>
                <a:spcPts val="600"/>
              </a:spcBef>
              <a:buNone/>
            </a:pPr>
            <a:r>
              <a:rPr lang="en-US" sz="1600" dirty="0">
                <a:latin typeface="Arial Nova Cond" panose="020B0506020202020204" pitchFamily="34" charset="0"/>
              </a:rPr>
              <a:t>spec: set of data which defines the desired state for the resource</a:t>
            </a:r>
          </a:p>
          <a:p>
            <a:pPr marL="0" indent="0">
              <a:lnSpc>
                <a:spcPct val="100000"/>
              </a:lnSpc>
              <a:spcBef>
                <a:spcPts val="600"/>
              </a:spcBef>
              <a:buNone/>
            </a:pPr>
            <a:r>
              <a:rPr lang="en-US" sz="1600" dirty="0">
                <a:latin typeface="Arial Nova Cond" panose="020B0506020202020204" pitchFamily="34" charset="0"/>
              </a:rPr>
              <a:t>   -- properties you can set for a Container:</a:t>
            </a:r>
          </a:p>
          <a:p>
            <a:pPr marL="0" indent="0">
              <a:lnSpc>
                <a:spcPct val="100000"/>
              </a:lnSpc>
              <a:spcBef>
                <a:spcPts val="600"/>
              </a:spcBef>
              <a:buNone/>
            </a:pPr>
            <a:r>
              <a:rPr lang="en-US" sz="1600" dirty="0">
                <a:latin typeface="Arial Nova Cond" panose="020B0506020202020204" pitchFamily="34" charset="0"/>
              </a:rPr>
              <a:t>    name</a:t>
            </a:r>
          </a:p>
          <a:p>
            <a:pPr marL="0" indent="0">
              <a:lnSpc>
                <a:spcPct val="100000"/>
              </a:lnSpc>
              <a:spcBef>
                <a:spcPts val="600"/>
              </a:spcBef>
              <a:buNone/>
            </a:pPr>
            <a:r>
              <a:rPr lang="en-US" sz="1600" dirty="0">
                <a:latin typeface="Arial Nova Cond" panose="020B0506020202020204" pitchFamily="34" charset="0"/>
              </a:rPr>
              <a:t>    image</a:t>
            </a:r>
          </a:p>
          <a:p>
            <a:pPr marL="0" indent="0">
              <a:lnSpc>
                <a:spcPct val="100000"/>
              </a:lnSpc>
              <a:spcBef>
                <a:spcPts val="600"/>
              </a:spcBef>
              <a:buNone/>
            </a:pPr>
            <a:r>
              <a:rPr lang="en-US" sz="1600" dirty="0">
                <a:latin typeface="Arial Nova Cond" panose="020B0506020202020204" pitchFamily="34" charset="0"/>
              </a:rPr>
              <a:t>    command</a:t>
            </a:r>
          </a:p>
          <a:p>
            <a:pPr marL="0" indent="0">
              <a:lnSpc>
                <a:spcPct val="100000"/>
              </a:lnSpc>
              <a:spcBef>
                <a:spcPts val="600"/>
              </a:spcBef>
              <a:buNone/>
            </a:pPr>
            <a:r>
              <a:rPr lang="en-US" sz="1600" dirty="0">
                <a:latin typeface="Arial Nova Cond" panose="020B0506020202020204" pitchFamily="34" charset="0"/>
              </a:rPr>
              <a:t>    </a:t>
            </a:r>
            <a:r>
              <a:rPr lang="en-US" sz="1600" dirty="0" err="1">
                <a:latin typeface="Arial Nova Cond" panose="020B0506020202020204" pitchFamily="34" charset="0"/>
              </a:rPr>
              <a:t>args</a:t>
            </a:r>
            <a:endParaRPr lang="en-US" sz="1600" dirty="0">
              <a:latin typeface="Arial Nova Cond" panose="020B0506020202020204" pitchFamily="34" charset="0"/>
            </a:endParaRPr>
          </a:p>
          <a:p>
            <a:pPr marL="0" indent="0">
              <a:lnSpc>
                <a:spcPct val="100000"/>
              </a:lnSpc>
              <a:spcBef>
                <a:spcPts val="600"/>
              </a:spcBef>
              <a:buNone/>
            </a:pPr>
            <a:r>
              <a:rPr lang="en-US" sz="1600" dirty="0">
                <a:latin typeface="Arial Nova Cond" panose="020B0506020202020204" pitchFamily="34" charset="0"/>
              </a:rPr>
              <a:t>    </a:t>
            </a:r>
            <a:r>
              <a:rPr lang="en-US" sz="1600" dirty="0" err="1">
                <a:latin typeface="Arial Nova Cond" panose="020B0506020202020204" pitchFamily="34" charset="0"/>
              </a:rPr>
              <a:t>workingDir</a:t>
            </a:r>
            <a:endParaRPr lang="en-US" sz="1600" dirty="0">
              <a:latin typeface="Arial Nova Cond" panose="020B0506020202020204" pitchFamily="34" charset="0"/>
            </a:endParaRPr>
          </a:p>
          <a:p>
            <a:pPr marL="0" indent="0">
              <a:lnSpc>
                <a:spcPct val="100000"/>
              </a:lnSpc>
              <a:spcBef>
                <a:spcPts val="600"/>
              </a:spcBef>
              <a:buNone/>
            </a:pPr>
            <a:r>
              <a:rPr lang="en-US" sz="1600" dirty="0">
                <a:latin typeface="Arial Nova Cond" panose="020B0506020202020204" pitchFamily="34" charset="0"/>
              </a:rPr>
              <a:t>    ports</a:t>
            </a:r>
          </a:p>
        </p:txBody>
      </p:sp>
      <p:sp>
        <p:nvSpPr>
          <p:cNvPr id="2" name="Slide Number Placeholder 1">
            <a:extLst>
              <a:ext uri="{FF2B5EF4-FFF2-40B4-BE49-F238E27FC236}">
                <a16:creationId xmlns:a16="http://schemas.microsoft.com/office/drawing/2014/main" id="{BCC32DF0-B4DF-42EA-A135-F5257F360DF9}"/>
              </a:ext>
            </a:extLst>
          </p:cNvPr>
          <p:cNvSpPr>
            <a:spLocks noGrp="1"/>
          </p:cNvSpPr>
          <p:nvPr>
            <p:ph type="sldNum" sz="quarter" idx="12"/>
          </p:nvPr>
        </p:nvSpPr>
        <p:spPr/>
        <p:txBody>
          <a:bodyPr/>
          <a:lstStyle/>
          <a:p>
            <a:fld id="{C60C2248-B95D-984B-A0F4-42B9A4652AA7}" type="slidenum">
              <a:rPr lang="en-US" smtClean="0"/>
              <a:pPr/>
              <a:t>38</a:t>
            </a:fld>
            <a:endParaRPr lang="en-US" dirty="0"/>
          </a:p>
        </p:txBody>
      </p:sp>
      <p:sp>
        <p:nvSpPr>
          <p:cNvPr id="5" name="Content Placeholder 2">
            <a:extLst>
              <a:ext uri="{FF2B5EF4-FFF2-40B4-BE49-F238E27FC236}">
                <a16:creationId xmlns:a16="http://schemas.microsoft.com/office/drawing/2014/main" id="{6AEED7A2-C627-4E33-8C08-626C62BFF34F}"/>
              </a:ext>
            </a:extLst>
          </p:cNvPr>
          <p:cNvSpPr txBox="1">
            <a:spLocks/>
          </p:cNvSpPr>
          <p:nvPr/>
        </p:nvSpPr>
        <p:spPr>
          <a:xfrm>
            <a:off x="5274443" y="614840"/>
            <a:ext cx="3247896"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800" dirty="0">
                <a:latin typeface="Arial Nova Cond" panose="020B0506020202020204" pitchFamily="34" charset="0"/>
              </a:rPr>
              <a:t>    env</a:t>
            </a:r>
          </a:p>
          <a:p>
            <a:pPr marL="0" indent="0">
              <a:lnSpc>
                <a:spcPct val="100000"/>
              </a:lnSpc>
              <a:spcBef>
                <a:spcPts val="600"/>
              </a:spcBef>
              <a:buNone/>
            </a:pPr>
            <a:r>
              <a:rPr lang="en-US" sz="1800" dirty="0">
                <a:latin typeface="Arial Nova Cond" panose="020B0506020202020204" pitchFamily="34" charset="0"/>
              </a:rPr>
              <a:t>    resources</a:t>
            </a:r>
          </a:p>
          <a:p>
            <a:pPr marL="0" indent="0">
              <a:lnSpc>
                <a:spcPct val="100000"/>
              </a:lnSpc>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volumeMounts</a:t>
            </a:r>
            <a:endParaRPr lang="en-US" sz="1800" dirty="0">
              <a:latin typeface="Arial Nova Cond" panose="020B0506020202020204" pitchFamily="34" charset="0"/>
            </a:endParaRPr>
          </a:p>
          <a:p>
            <a:pPr marL="0" indent="0">
              <a:lnSpc>
                <a:spcPct val="100000"/>
              </a:lnSpc>
              <a:spcBef>
                <a:spcPts val="600"/>
              </a:spcBef>
              <a:buNone/>
            </a:pPr>
            <a:r>
              <a:rPr lang="en-US" sz="1800" dirty="0">
                <a:latin typeface="Arial Nova Cond" panose="020B0506020202020204" pitchFamily="34" charset="0"/>
              </a:rPr>
              <a:t>    livenessProbe</a:t>
            </a:r>
          </a:p>
          <a:p>
            <a:pPr marL="0" indent="0">
              <a:lnSpc>
                <a:spcPct val="100000"/>
              </a:lnSpc>
              <a:spcBef>
                <a:spcPts val="600"/>
              </a:spcBef>
              <a:buNone/>
            </a:pPr>
            <a:r>
              <a:rPr lang="en-US" sz="1800" dirty="0">
                <a:latin typeface="Arial Nova Cond" panose="020B0506020202020204" pitchFamily="34" charset="0"/>
              </a:rPr>
              <a:t>    readinessProbe</a:t>
            </a:r>
          </a:p>
          <a:p>
            <a:pPr marL="0" indent="0">
              <a:lnSpc>
                <a:spcPct val="100000"/>
              </a:lnSpc>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livecycle</a:t>
            </a:r>
            <a:endParaRPr lang="en-US" sz="1800" dirty="0">
              <a:latin typeface="Arial Nova Cond" panose="020B0506020202020204" pitchFamily="34" charset="0"/>
            </a:endParaRPr>
          </a:p>
          <a:p>
            <a:pPr marL="0" indent="0">
              <a:lnSpc>
                <a:spcPct val="100000"/>
              </a:lnSpc>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terminationMessagePath</a:t>
            </a:r>
            <a:endParaRPr lang="en-US" sz="1800" dirty="0">
              <a:latin typeface="Arial Nova Cond" panose="020B0506020202020204" pitchFamily="34" charset="0"/>
            </a:endParaRPr>
          </a:p>
          <a:p>
            <a:pPr marL="0" indent="0">
              <a:lnSpc>
                <a:spcPct val="100000"/>
              </a:lnSpc>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imagePullPolicy</a:t>
            </a:r>
            <a:r>
              <a:rPr lang="en-US" sz="1800" dirty="0">
                <a:latin typeface="Arial Nova Cond" panose="020B0506020202020204" pitchFamily="34" charset="0"/>
              </a:rPr>
              <a:t> - Always</a:t>
            </a:r>
          </a:p>
          <a:p>
            <a:pPr marL="0" indent="0">
              <a:lnSpc>
                <a:spcPct val="100000"/>
              </a:lnSpc>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securityContext</a:t>
            </a:r>
            <a:endParaRPr lang="en-US" sz="1800" dirty="0">
              <a:latin typeface="Arial Nova Cond" panose="020B0506020202020204" pitchFamily="34" charset="0"/>
            </a:endParaRPr>
          </a:p>
          <a:p>
            <a:pPr marL="0" indent="0">
              <a:lnSpc>
                <a:spcPct val="100000"/>
              </a:lnSpc>
              <a:spcBef>
                <a:spcPts val="600"/>
              </a:spcBef>
              <a:buNone/>
            </a:pPr>
            <a:r>
              <a:rPr lang="en-US" sz="1800" dirty="0">
                <a:latin typeface="Arial Nova Cond" panose="020B0506020202020204" pitchFamily="34" charset="0"/>
              </a:rPr>
              <a:t>    stdin</a:t>
            </a:r>
          </a:p>
          <a:p>
            <a:pPr marL="0" indent="0">
              <a:lnSpc>
                <a:spcPct val="100000"/>
              </a:lnSpc>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stdinOnce</a:t>
            </a:r>
            <a:endParaRPr lang="en-US" sz="1800" dirty="0">
              <a:latin typeface="Arial Nova Cond" panose="020B0506020202020204" pitchFamily="34" charset="0"/>
            </a:endParaRPr>
          </a:p>
          <a:p>
            <a:pPr marL="0" indent="0">
              <a:lnSpc>
                <a:spcPct val="100000"/>
              </a:lnSpc>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tty</a:t>
            </a:r>
            <a:endParaRPr lang="en-US" sz="1800" dirty="0"/>
          </a:p>
        </p:txBody>
      </p:sp>
    </p:spTree>
    <p:extLst>
      <p:ext uri="{BB962C8B-B14F-4D97-AF65-F5344CB8AC3E}">
        <p14:creationId xmlns:p14="http://schemas.microsoft.com/office/powerpoint/2010/main" val="3751313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Pod Single Container Pod - Example1: pod1.yml </a:t>
            </a:r>
          </a:p>
        </p:txBody>
      </p:sp>
      <p:sp>
        <p:nvSpPr>
          <p:cNvPr id="8" name="Content Placeholder 2"/>
          <p:cNvSpPr txBox="1">
            <a:spLocks/>
          </p:cNvSpPr>
          <p:nvPr/>
        </p:nvSpPr>
        <p:spPr>
          <a:xfrm>
            <a:off x="188640" y="739293"/>
            <a:ext cx="8650568" cy="426272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FF0000"/>
                </a:solidFill>
                <a:latin typeface="Arial Nova Cond" panose="020B0506020202020204" pitchFamily="34" charset="0"/>
              </a:rPr>
              <a:t>kind:</a:t>
            </a:r>
            <a:r>
              <a:rPr lang="en-US" sz="1800" dirty="0">
                <a:latin typeface="Arial Nova Cond" panose="020B0506020202020204" pitchFamily="34" charset="0"/>
              </a:rPr>
              <a:t> Pod                              	# Object Type</a:t>
            </a:r>
          </a:p>
          <a:p>
            <a:pPr marL="0" indent="0">
              <a:buNone/>
            </a:pPr>
            <a:r>
              <a:rPr lang="en-US" sz="1800" b="1" dirty="0">
                <a:solidFill>
                  <a:srgbClr val="FF0000"/>
                </a:solidFill>
                <a:latin typeface="Arial Nova Cond" panose="020B0506020202020204" pitchFamily="34" charset="0"/>
              </a:rPr>
              <a:t>apiVersion:</a:t>
            </a:r>
            <a:r>
              <a:rPr lang="en-US" sz="1800" dirty="0">
                <a:latin typeface="Arial Nova Cond" panose="020B0506020202020204" pitchFamily="34" charset="0"/>
              </a:rPr>
              <a:t> v1                     	# API version</a:t>
            </a:r>
          </a:p>
          <a:p>
            <a:pPr marL="0" indent="0">
              <a:buNone/>
            </a:pPr>
            <a:r>
              <a:rPr lang="en-US" sz="1800" b="1" dirty="0">
                <a:solidFill>
                  <a:srgbClr val="FF0000"/>
                </a:solidFill>
                <a:latin typeface="Arial Nova Cond" panose="020B0506020202020204" pitchFamily="34" charset="0"/>
              </a:rPr>
              <a:t>metadata:</a:t>
            </a:r>
            <a:r>
              <a:rPr lang="en-US" sz="1800" dirty="0">
                <a:latin typeface="Arial Nova Cond" panose="020B0506020202020204" pitchFamily="34" charset="0"/>
              </a:rPr>
              <a:t>                            	# Set of data which describes the Object</a:t>
            </a:r>
          </a:p>
          <a:p>
            <a:pPr marL="0" indent="0">
              <a:buNone/>
            </a:pPr>
            <a:r>
              <a:rPr lang="en-US" sz="1800" dirty="0">
                <a:latin typeface="Arial Nova Cond" panose="020B0506020202020204" pitchFamily="34" charset="0"/>
              </a:rPr>
              <a:t>  name: testpod                  	# Name of the Object</a:t>
            </a:r>
          </a:p>
          <a:p>
            <a:pPr marL="0" indent="0">
              <a:buNone/>
            </a:pPr>
            <a:r>
              <a:rPr lang="en-US" sz="1800" b="1" dirty="0">
                <a:solidFill>
                  <a:srgbClr val="FF0000"/>
                </a:solidFill>
                <a:latin typeface="Arial Nova Cond" panose="020B0506020202020204" pitchFamily="34" charset="0"/>
              </a:rPr>
              <a:t>spec:</a:t>
            </a:r>
            <a:r>
              <a:rPr lang="en-US" sz="1800" dirty="0">
                <a:latin typeface="Arial Nova Cond" panose="020B0506020202020204" pitchFamily="34" charset="0"/>
              </a:rPr>
              <a:t>                                     	# Data which describes the state of the Object </a:t>
            </a:r>
          </a:p>
          <a:p>
            <a:pPr marL="0" indent="0">
              <a:buNone/>
            </a:pPr>
            <a:r>
              <a:rPr lang="en-US" sz="1800" dirty="0">
                <a:latin typeface="Arial Nova Cond" panose="020B0506020202020204" pitchFamily="34" charset="0"/>
              </a:rPr>
              <a:t>  containers:                        	# Data which describes the Container details</a:t>
            </a:r>
          </a:p>
          <a:p>
            <a:pPr marL="0" indent="0">
              <a:buNone/>
            </a:pPr>
            <a:r>
              <a:rPr lang="en-US" sz="1800" dirty="0">
                <a:latin typeface="Arial Nova Cond" panose="020B0506020202020204" pitchFamily="34" charset="0"/>
              </a:rPr>
              <a:t>    - name: c00                     	# Name of the Container</a:t>
            </a:r>
          </a:p>
          <a:p>
            <a:pPr marL="0" indent="0">
              <a:buNone/>
            </a:pPr>
            <a:r>
              <a:rPr lang="en-US" sz="1800" dirty="0">
                <a:latin typeface="Arial Nova Cond" panose="020B0506020202020204" pitchFamily="34" charset="0"/>
              </a:rPr>
              <a:t>      image: ubuntu              	# Base Image which is used to create Container</a:t>
            </a:r>
          </a:p>
          <a:p>
            <a:pPr marL="0" indent="0">
              <a:buNone/>
            </a:pPr>
            <a:r>
              <a:rPr lang="en-US" sz="1800" dirty="0">
                <a:latin typeface="Arial Nova Cond" panose="020B0506020202020204" pitchFamily="34" charset="0"/>
              </a:rPr>
              <a:t>      command: ["/bin/bash", "-c", "while true; do echo Hello; sleep 5 ; done"]</a:t>
            </a:r>
          </a:p>
          <a:p>
            <a:pPr marL="0" indent="0">
              <a:buNone/>
            </a:pPr>
            <a:r>
              <a:rPr lang="en-US" sz="1800" dirty="0">
                <a:latin typeface="Arial Nova Cond" panose="020B0506020202020204" pitchFamily="34" charset="0"/>
              </a:rPr>
              <a:t>  </a:t>
            </a:r>
            <a:r>
              <a:rPr lang="en-US" sz="1800" dirty="0" err="1">
                <a:latin typeface="Arial Nova Cond" panose="020B0506020202020204" pitchFamily="34" charset="0"/>
              </a:rPr>
              <a:t>restartPolicy</a:t>
            </a:r>
            <a:r>
              <a:rPr lang="en-US" sz="1800" dirty="0">
                <a:latin typeface="Arial Nova Cond" panose="020B0506020202020204" pitchFamily="34" charset="0"/>
              </a:rPr>
              <a:t>: </a:t>
            </a:r>
            <a:r>
              <a:rPr lang="en-US" sz="1800" b="1" dirty="0">
                <a:latin typeface="Arial Nova Cond" panose="020B0506020202020204" pitchFamily="34" charset="0"/>
              </a:rPr>
              <a:t>Never</a:t>
            </a:r>
            <a:r>
              <a:rPr lang="en-US" sz="1800" dirty="0">
                <a:latin typeface="Arial Nova Cond" panose="020B0506020202020204" pitchFamily="34" charset="0"/>
              </a:rPr>
              <a:t>         	# Defaults to Always</a:t>
            </a:r>
          </a:p>
          <a:p>
            <a:r>
              <a:rPr lang="en-US" sz="1800" b="1" dirty="0">
                <a:latin typeface="Arial Nova Cond" panose="020B0506020202020204" pitchFamily="34" charset="0"/>
              </a:rPr>
              <a:t>Always</a:t>
            </a:r>
            <a:r>
              <a:rPr lang="en-US" sz="1800" dirty="0">
                <a:latin typeface="Arial Nova Cond" panose="020B0506020202020204" pitchFamily="34" charset="0"/>
              </a:rPr>
              <a:t> means that the container will be restarted even if it exited with a zero exit code</a:t>
            </a:r>
          </a:p>
          <a:p>
            <a:r>
              <a:rPr lang="en-US" sz="1800" b="1" dirty="0" err="1">
                <a:latin typeface="Arial Nova Cond" panose="020B0506020202020204" pitchFamily="34" charset="0"/>
              </a:rPr>
              <a:t>OnFailure</a:t>
            </a:r>
            <a:r>
              <a:rPr lang="en-US" sz="1800" dirty="0">
                <a:latin typeface="Arial Nova Cond" panose="020B0506020202020204" pitchFamily="34" charset="0"/>
              </a:rPr>
              <a:t> means that the container will only be restarted if it exited with a non-zero exit code</a:t>
            </a:r>
          </a:p>
          <a:p>
            <a:r>
              <a:rPr lang="en-US" sz="1800" b="1" dirty="0">
                <a:latin typeface="Arial Nova Cond" panose="020B0506020202020204" pitchFamily="34" charset="0"/>
              </a:rPr>
              <a:t>Never</a:t>
            </a:r>
            <a:r>
              <a:rPr lang="en-US" sz="1800" dirty="0">
                <a:latin typeface="Arial Nova Cond" panose="020B0506020202020204" pitchFamily="34" charset="0"/>
              </a:rPr>
              <a:t> means that the container will not be restarted regardless of why it exited.</a:t>
            </a:r>
          </a:p>
        </p:txBody>
      </p:sp>
      <p:sp>
        <p:nvSpPr>
          <p:cNvPr id="2" name="Slide Number Placeholder 1">
            <a:extLst>
              <a:ext uri="{FF2B5EF4-FFF2-40B4-BE49-F238E27FC236}">
                <a16:creationId xmlns:a16="http://schemas.microsoft.com/office/drawing/2014/main" id="{8511349B-0E93-4518-B318-0365CCC6EC9B}"/>
              </a:ext>
            </a:extLst>
          </p:cNvPr>
          <p:cNvSpPr>
            <a:spLocks noGrp="1"/>
          </p:cNvSpPr>
          <p:nvPr>
            <p:ph type="sldNum" sz="quarter" idx="12"/>
          </p:nvPr>
        </p:nvSpPr>
        <p:spPr/>
        <p:txBody>
          <a:bodyPr/>
          <a:lstStyle/>
          <a:p>
            <a:fld id="{C60C2248-B95D-984B-A0F4-42B9A4652AA7}" type="slidenum">
              <a:rPr lang="en-US" smtClean="0"/>
              <a:pPr/>
              <a:t>39</a:t>
            </a:fld>
            <a:endParaRPr lang="en-US" dirty="0"/>
          </a:p>
        </p:txBody>
      </p:sp>
    </p:spTree>
    <p:extLst>
      <p:ext uri="{BB962C8B-B14F-4D97-AF65-F5344CB8AC3E}">
        <p14:creationId xmlns:p14="http://schemas.microsoft.com/office/powerpoint/2010/main" val="87427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34635" y="205982"/>
            <a:ext cx="8756190"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Arial Nova Cond" panose="020B0506020202020204" pitchFamily="34" charset="0"/>
              </a:rPr>
              <a:t>Need for a Container Orchestration System?</a:t>
            </a:r>
          </a:p>
        </p:txBody>
      </p:sp>
      <p:sp>
        <p:nvSpPr>
          <p:cNvPr id="4" name="Slide Number Placeholder 3">
            <a:extLst>
              <a:ext uri="{FF2B5EF4-FFF2-40B4-BE49-F238E27FC236}">
                <a16:creationId xmlns:a16="http://schemas.microsoft.com/office/drawing/2014/main" id="{B05F5DB2-365F-4327-8941-CCC2B4187326}"/>
              </a:ext>
            </a:extLst>
          </p:cNvPr>
          <p:cNvSpPr>
            <a:spLocks noGrp="1"/>
          </p:cNvSpPr>
          <p:nvPr>
            <p:ph type="sldNum" sz="quarter" idx="12"/>
          </p:nvPr>
        </p:nvSpPr>
        <p:spPr/>
        <p:txBody>
          <a:bodyPr/>
          <a:lstStyle/>
          <a:p>
            <a:fld id="{C60C2248-B95D-984B-A0F4-42B9A4652AA7}" type="slidenum">
              <a:rPr lang="en-US" smtClean="0"/>
              <a:pPr/>
              <a:t>4</a:t>
            </a:fld>
            <a:endParaRPr lang="en-US" dirty="0"/>
          </a:p>
        </p:txBody>
      </p:sp>
      <p:pic>
        <p:nvPicPr>
          <p:cNvPr id="5" name="Picture 4">
            <a:extLst>
              <a:ext uri="{FF2B5EF4-FFF2-40B4-BE49-F238E27FC236}">
                <a16:creationId xmlns:a16="http://schemas.microsoft.com/office/drawing/2014/main" id="{52045CAA-55CB-4B22-9971-B86736CCC73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9215" r="8956"/>
          <a:stretch/>
        </p:blipFill>
        <p:spPr>
          <a:xfrm>
            <a:off x="924447" y="739293"/>
            <a:ext cx="7013751" cy="3955959"/>
          </a:xfrm>
          <a:prstGeom prst="rect">
            <a:avLst/>
          </a:prstGeom>
        </p:spPr>
      </p:pic>
    </p:spTree>
    <p:extLst>
      <p:ext uri="{BB962C8B-B14F-4D97-AF65-F5344CB8AC3E}">
        <p14:creationId xmlns:p14="http://schemas.microsoft.com/office/powerpoint/2010/main" val="4075960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88640" y="119270"/>
            <a:ext cx="8650568" cy="488275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Arial Nova Cond" panose="020B0506020202020204" pitchFamily="34" charset="0"/>
              </a:rPr>
              <a:t>Create or update an Object</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create -f pod1.yml  </a:t>
            </a:r>
            <a:r>
              <a:rPr lang="en-US" sz="1800" dirty="0">
                <a:latin typeface="Arial Nova Cond" panose="020B0506020202020204" pitchFamily="34" charset="0"/>
              </a:rPr>
              <a:t>(or) $ </a:t>
            </a:r>
            <a:r>
              <a:rPr lang="en-US" sz="1800" b="1" dirty="0">
                <a:solidFill>
                  <a:srgbClr val="800000"/>
                </a:solidFill>
                <a:latin typeface="Arial Nova Cond" panose="020B0506020202020204" pitchFamily="34" charset="0"/>
              </a:rPr>
              <a:t>kubectl apply -f pod1.yml</a:t>
            </a:r>
          </a:p>
          <a:p>
            <a:pPr marL="0" indent="0">
              <a:buNone/>
            </a:pPr>
            <a:endParaRPr lang="en-US" sz="1800" dirty="0">
              <a:latin typeface="Arial Nova Cond" panose="020B0506020202020204" pitchFamily="34" charset="0"/>
            </a:endParaRPr>
          </a:p>
          <a:p>
            <a:pPr marL="0" indent="0">
              <a:buNone/>
            </a:pPr>
            <a:r>
              <a:rPr lang="en-US" sz="1800" b="1" dirty="0">
                <a:latin typeface="Arial Nova Cond" panose="020B0506020202020204" pitchFamily="34" charset="0"/>
              </a:rPr>
              <a:t>Get the list of the pod objects available</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 -o wide</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 --all-namespaces</a:t>
            </a:r>
          </a:p>
          <a:p>
            <a:pPr marL="0" indent="0">
              <a:buNone/>
            </a:pPr>
            <a:endParaRPr lang="en-US" sz="1800" b="1" dirty="0">
              <a:solidFill>
                <a:srgbClr val="800000"/>
              </a:solidFill>
              <a:latin typeface="Arial Nova Cond" panose="020B0506020202020204" pitchFamily="34" charset="0"/>
            </a:endParaRPr>
          </a:p>
          <a:p>
            <a:pPr marL="0" indent="0">
              <a:buNone/>
            </a:pPr>
            <a:r>
              <a:rPr lang="en-US" sz="1800" b="1" dirty="0">
                <a:latin typeface="Arial Nova Cond" panose="020B0506020202020204" pitchFamily="34" charset="0"/>
              </a:rPr>
              <a:t>Get the details of the pod object</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describe pod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a:t>
            </a:r>
          </a:p>
          <a:p>
            <a:pPr marL="0" indent="0">
              <a:buNone/>
            </a:pPr>
            <a:endParaRPr lang="en-US" sz="1800" b="1" dirty="0">
              <a:solidFill>
                <a:srgbClr val="800000"/>
              </a:solidFill>
              <a:latin typeface="Arial Nova Cond" panose="020B0506020202020204" pitchFamily="34" charset="0"/>
            </a:endParaRPr>
          </a:p>
          <a:p>
            <a:pPr marL="0" indent="0">
              <a:buNone/>
            </a:pPr>
            <a:r>
              <a:rPr lang="en-US" sz="1800" b="1" dirty="0">
                <a:latin typeface="Arial Nova Cond" panose="020B0506020202020204" pitchFamily="34" charset="0"/>
              </a:rPr>
              <a:t>Get running logs from the container inside the pod object</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logs -f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logs -f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 -c &lt;containername&gt;</a:t>
            </a:r>
          </a:p>
        </p:txBody>
      </p:sp>
      <p:sp>
        <p:nvSpPr>
          <p:cNvPr id="2" name="Slide Number Placeholder 1">
            <a:extLst>
              <a:ext uri="{FF2B5EF4-FFF2-40B4-BE49-F238E27FC236}">
                <a16:creationId xmlns:a16="http://schemas.microsoft.com/office/drawing/2014/main" id="{735CE7E0-5871-455F-906E-3BB6F5F327D8}"/>
              </a:ext>
            </a:extLst>
          </p:cNvPr>
          <p:cNvSpPr>
            <a:spLocks noGrp="1"/>
          </p:cNvSpPr>
          <p:nvPr>
            <p:ph type="sldNum" sz="quarter" idx="12"/>
          </p:nvPr>
        </p:nvSpPr>
        <p:spPr/>
        <p:txBody>
          <a:bodyPr/>
          <a:lstStyle/>
          <a:p>
            <a:fld id="{C60C2248-B95D-984B-A0F4-42B9A4652AA7}" type="slidenum">
              <a:rPr lang="en-US" smtClean="0"/>
              <a:pPr/>
              <a:t>40</a:t>
            </a:fld>
            <a:endParaRPr lang="en-US" dirty="0"/>
          </a:p>
        </p:txBody>
      </p:sp>
    </p:spTree>
    <p:extLst>
      <p:ext uri="{BB962C8B-B14F-4D97-AF65-F5344CB8AC3E}">
        <p14:creationId xmlns:p14="http://schemas.microsoft.com/office/powerpoint/2010/main" val="1656683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 Annotate - Example2: podannotate.yml</a:t>
            </a:r>
          </a:p>
        </p:txBody>
      </p:sp>
      <p:sp>
        <p:nvSpPr>
          <p:cNvPr id="8" name="Content Placeholder 2"/>
          <p:cNvSpPr txBox="1">
            <a:spLocks/>
          </p:cNvSpPr>
          <p:nvPr/>
        </p:nvSpPr>
        <p:spPr>
          <a:xfrm>
            <a:off x="188640" y="739293"/>
            <a:ext cx="8650568" cy="376236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800" dirty="0">
                <a:latin typeface="Arial Nova Cond" panose="020B0506020202020204" pitchFamily="34" charset="0"/>
              </a:rPr>
              <a:t>kind: Pod</a:t>
            </a:r>
          </a:p>
          <a:p>
            <a:pPr marL="0" indent="0">
              <a:spcBef>
                <a:spcPts val="600"/>
              </a:spcBef>
              <a:buNone/>
            </a:pPr>
            <a:r>
              <a:rPr lang="en-US" sz="1800" dirty="0">
                <a:latin typeface="Arial Nova Cond" panose="020B0506020202020204" pitchFamily="34" charset="0"/>
              </a:rPr>
              <a:t>apiVersion: v1</a:t>
            </a:r>
          </a:p>
          <a:p>
            <a:pPr marL="0" indent="0">
              <a:spcBef>
                <a:spcPts val="600"/>
              </a:spcBef>
              <a:buNone/>
            </a:pPr>
            <a:r>
              <a:rPr lang="en-US" sz="1800" dirty="0">
                <a:latin typeface="Arial Nova Cond" panose="020B0506020202020204" pitchFamily="34" charset="0"/>
              </a:rPr>
              <a:t>metadata:</a:t>
            </a:r>
          </a:p>
          <a:p>
            <a:pPr marL="0" indent="0">
              <a:spcBef>
                <a:spcPts val="600"/>
              </a:spcBef>
              <a:buNone/>
            </a:pPr>
            <a:r>
              <a:rPr lang="en-US" sz="1800" dirty="0">
                <a:latin typeface="Arial Nova Cond" panose="020B0506020202020204" pitchFamily="34" charset="0"/>
              </a:rPr>
              <a:t>  name: testpod2</a:t>
            </a:r>
          </a:p>
          <a:p>
            <a:pPr marL="0" indent="0">
              <a:spcBef>
                <a:spcPts val="600"/>
              </a:spcBef>
              <a:buNone/>
            </a:pPr>
            <a:r>
              <a:rPr lang="en-US" sz="1800" dirty="0">
                <a:latin typeface="Arial Nova Cond" panose="020B0506020202020204" pitchFamily="34" charset="0"/>
              </a:rPr>
              <a:t>  annotations:                                 # comments to describe the Object usage</a:t>
            </a:r>
          </a:p>
          <a:p>
            <a:pPr marL="0" indent="0">
              <a:spcBef>
                <a:spcPts val="600"/>
              </a:spcBef>
              <a:buNone/>
            </a:pPr>
            <a:r>
              <a:rPr lang="en-US" sz="1800" dirty="0">
                <a:latin typeface="Arial Nova Cond" panose="020B0506020202020204" pitchFamily="34" charset="0"/>
              </a:rPr>
              <a:t>    description: our first testpod</a:t>
            </a:r>
          </a:p>
          <a:p>
            <a:pPr marL="0" indent="0">
              <a:spcBef>
                <a:spcPts val="600"/>
              </a:spcBef>
              <a:buNone/>
            </a:pPr>
            <a:r>
              <a:rPr lang="en-US" sz="1800" dirty="0">
                <a:latin typeface="Arial Nova Cond" panose="020B0506020202020204" pitchFamily="34" charset="0"/>
              </a:rPr>
              <a:t>spec:</a:t>
            </a:r>
          </a:p>
          <a:p>
            <a:pPr marL="0" indent="0">
              <a:spcBef>
                <a:spcPts val="600"/>
              </a:spcBef>
              <a:buNone/>
            </a:pPr>
            <a:r>
              <a:rPr lang="en-US" sz="1800" dirty="0">
                <a:latin typeface="Arial Nova Cond" panose="020B0506020202020204" pitchFamily="34" charset="0"/>
              </a:rPr>
              <a:t>  containers:</a:t>
            </a:r>
          </a:p>
          <a:p>
            <a:pPr marL="0" indent="0">
              <a:spcBef>
                <a:spcPts val="600"/>
              </a:spcBef>
              <a:buNone/>
            </a:pPr>
            <a:r>
              <a:rPr lang="en-US" sz="1800" dirty="0">
                <a:latin typeface="Arial Nova Cond" panose="020B0506020202020204" pitchFamily="34" charset="0"/>
              </a:rPr>
              <a:t>    - name: c00</a:t>
            </a:r>
          </a:p>
          <a:p>
            <a:pPr marL="0" indent="0">
              <a:spcBef>
                <a:spcPts val="600"/>
              </a:spcBef>
              <a:buNone/>
            </a:pPr>
            <a:r>
              <a:rPr lang="en-US" sz="1800" dirty="0">
                <a:latin typeface="Arial Nova Cond" panose="020B0506020202020204" pitchFamily="34" charset="0"/>
              </a:rPr>
              <a:t>      image: ubuntu</a:t>
            </a:r>
          </a:p>
          <a:p>
            <a:pPr marL="0" indent="0">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tty</a:t>
            </a:r>
            <a:r>
              <a:rPr lang="en-US" sz="1800" dirty="0">
                <a:latin typeface="Arial Nova Cond" panose="020B0506020202020204" pitchFamily="34" charset="0"/>
              </a:rPr>
              <a:t>: true</a:t>
            </a:r>
          </a:p>
          <a:p>
            <a:pPr marL="0" indent="0">
              <a:spcBef>
                <a:spcPts val="600"/>
              </a:spcBef>
              <a:buNone/>
            </a:pPr>
            <a:r>
              <a:rPr lang="en-US" sz="1800" dirty="0">
                <a:latin typeface="Arial Nova Cond" panose="020B0506020202020204" pitchFamily="34" charset="0"/>
              </a:rPr>
              <a:t>      stdin: true</a:t>
            </a:r>
          </a:p>
          <a:p>
            <a:pPr marL="0" indent="0">
              <a:spcBef>
                <a:spcPts val="600"/>
              </a:spcBef>
              <a:buNone/>
            </a:pPr>
            <a:r>
              <a:rPr lang="en-US" sz="1800" dirty="0">
                <a:latin typeface="Arial Nova Cond" panose="020B0506020202020204" pitchFamily="34" charset="0"/>
              </a:rPr>
              <a:t>      command: ["/bin/bash", "-c", "while true; do echo Hello; sleep 5 ; done"]</a:t>
            </a:r>
          </a:p>
        </p:txBody>
      </p:sp>
      <p:sp>
        <p:nvSpPr>
          <p:cNvPr id="2" name="Slide Number Placeholder 1">
            <a:extLst>
              <a:ext uri="{FF2B5EF4-FFF2-40B4-BE49-F238E27FC236}">
                <a16:creationId xmlns:a16="http://schemas.microsoft.com/office/drawing/2014/main" id="{D8995A27-74A3-430A-B27D-412C0E5074E6}"/>
              </a:ext>
            </a:extLst>
          </p:cNvPr>
          <p:cNvSpPr>
            <a:spLocks noGrp="1"/>
          </p:cNvSpPr>
          <p:nvPr>
            <p:ph type="sldNum" sz="quarter" idx="12"/>
          </p:nvPr>
        </p:nvSpPr>
        <p:spPr/>
        <p:txBody>
          <a:bodyPr/>
          <a:lstStyle/>
          <a:p>
            <a:fld id="{C60C2248-B95D-984B-A0F4-42B9A4652AA7}" type="slidenum">
              <a:rPr lang="en-US" smtClean="0"/>
              <a:pPr/>
              <a:t>41</a:t>
            </a:fld>
            <a:endParaRPr lang="en-US" dirty="0"/>
          </a:p>
        </p:txBody>
      </p:sp>
    </p:spTree>
    <p:extLst>
      <p:ext uri="{BB962C8B-B14F-4D97-AF65-F5344CB8AC3E}">
        <p14:creationId xmlns:p14="http://schemas.microsoft.com/office/powerpoint/2010/main" val="3167591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88640" y="119270"/>
            <a:ext cx="8650568" cy="488275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apply -f </a:t>
            </a:r>
            <a:r>
              <a:rPr lang="en-US" sz="1800" b="1" dirty="0" err="1">
                <a:solidFill>
                  <a:srgbClr val="800000"/>
                </a:solidFill>
                <a:latin typeface="Arial Nova Cond" panose="020B0506020202020204" pitchFamily="34" charset="0"/>
              </a:rPr>
              <a:t>podannotate.yml</a:t>
            </a:r>
            <a:endParaRPr lang="en-US" sz="1800" b="1" dirty="0">
              <a:solidFill>
                <a:srgbClr val="800000"/>
              </a:solidFill>
              <a:latin typeface="Arial Nova Cond" panose="020B0506020202020204" pitchFamily="34" charset="0"/>
            </a:endParaRPr>
          </a:p>
          <a:p>
            <a:pPr marL="0" indent="0">
              <a:buNone/>
            </a:pPr>
            <a:endParaRPr lang="en-US" sz="1800" dirty="0">
              <a:latin typeface="Arial Nova Cond" panose="020B0506020202020204" pitchFamily="34" charset="0"/>
            </a:endParaRPr>
          </a:p>
          <a:p>
            <a:pPr marL="0" indent="0">
              <a:buNone/>
            </a:pPr>
            <a:r>
              <a:rPr lang="en-US" sz="1800" b="1" dirty="0">
                <a:latin typeface="Arial Nova Cond" panose="020B0506020202020204" pitchFamily="34" charset="0"/>
              </a:rPr>
              <a:t>Run OS commands in an existing pod (1 container pod)</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exec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 -- &lt;</a:t>
            </a:r>
            <a:r>
              <a:rPr lang="en-US" sz="1800" b="1" dirty="0" err="1">
                <a:solidFill>
                  <a:srgbClr val="800000"/>
                </a:solidFill>
                <a:latin typeface="Arial Nova Cond" panose="020B0506020202020204" pitchFamily="34" charset="0"/>
              </a:rPr>
              <a:t>OScmd</a:t>
            </a:r>
            <a:r>
              <a:rPr lang="en-US" sz="1800" b="1" dirty="0">
                <a:solidFill>
                  <a:srgbClr val="800000"/>
                </a:solidFill>
                <a:latin typeface="Arial Nova Cond" panose="020B0506020202020204" pitchFamily="34" charset="0"/>
              </a:rPr>
              <a:t>&gt;</a:t>
            </a:r>
          </a:p>
          <a:p>
            <a:pPr marL="0" indent="0">
              <a:buNone/>
            </a:pPr>
            <a:r>
              <a:rPr lang="en-US" sz="1800" dirty="0">
                <a:latin typeface="Arial Nova Cond" panose="020B0506020202020204" pitchFamily="34" charset="0"/>
              </a:rPr>
              <a:t>$ </a:t>
            </a:r>
            <a:r>
              <a:rPr lang="en-US" sz="1800" b="1" dirty="0">
                <a:solidFill>
                  <a:srgbClr val="00B050"/>
                </a:solidFill>
                <a:latin typeface="Arial Nova Cond" panose="020B0506020202020204" pitchFamily="34" charset="0"/>
              </a:rPr>
              <a:t>kubectl exec testpod2 -- hostname -i</a:t>
            </a:r>
          </a:p>
          <a:p>
            <a:pPr marL="0" indent="0">
              <a:buNone/>
            </a:pPr>
            <a:endParaRPr lang="en-US" sz="1800" b="1" dirty="0">
              <a:solidFill>
                <a:srgbClr val="800000"/>
              </a:solidFill>
              <a:latin typeface="Arial Nova Cond" panose="020B0506020202020204" pitchFamily="34" charset="0"/>
            </a:endParaRPr>
          </a:p>
          <a:p>
            <a:pPr marL="0" indent="0">
              <a:buNone/>
            </a:pPr>
            <a:r>
              <a:rPr lang="en-US" sz="1800" b="1" dirty="0">
                <a:latin typeface="Arial Nova Cond" panose="020B0506020202020204" pitchFamily="34" charset="0"/>
              </a:rPr>
              <a:t>Run OS commands in an existing container( multi container pod)</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exec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  -c &lt;containername&gt; -- &lt;</a:t>
            </a:r>
            <a:r>
              <a:rPr lang="en-US" sz="1800" b="1" dirty="0" err="1">
                <a:solidFill>
                  <a:srgbClr val="800000"/>
                </a:solidFill>
                <a:latin typeface="Arial Nova Cond" panose="020B0506020202020204" pitchFamily="34" charset="0"/>
              </a:rPr>
              <a:t>OScmd</a:t>
            </a:r>
            <a:r>
              <a:rPr lang="en-US" sz="1800" b="1" dirty="0">
                <a:solidFill>
                  <a:srgbClr val="800000"/>
                </a:solidFill>
                <a:latin typeface="Arial Nova Cond" panose="020B0506020202020204" pitchFamily="34" charset="0"/>
              </a:rPr>
              <a:t>&gt;</a:t>
            </a:r>
          </a:p>
          <a:p>
            <a:pPr marL="0" indent="0">
              <a:buNone/>
            </a:pPr>
            <a:endParaRPr lang="en-US" sz="1800" b="1" dirty="0">
              <a:solidFill>
                <a:srgbClr val="800000"/>
              </a:solidFill>
              <a:latin typeface="Arial Nova Cond" panose="020B0506020202020204" pitchFamily="34" charset="0"/>
            </a:endParaRPr>
          </a:p>
          <a:p>
            <a:pPr marL="0" indent="0">
              <a:buNone/>
            </a:pPr>
            <a:r>
              <a:rPr lang="en-US" sz="1800" b="1" dirty="0">
                <a:latin typeface="Arial Nova Cond" panose="020B0506020202020204" pitchFamily="34" charset="0"/>
              </a:rPr>
              <a:t>Attach to the running container interactively</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exec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 -i -t -- /bin/bash </a:t>
            </a:r>
            <a:r>
              <a:rPr lang="en-US" sz="1800" b="1" dirty="0">
                <a:latin typeface="Arial Nova Cond" panose="020B0506020202020204" pitchFamily="34" charset="0"/>
              </a:rPr>
              <a:t>(or)</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attach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 -i</a:t>
            </a:r>
            <a:endParaRPr lang="en-US" sz="1800" b="1" dirty="0">
              <a:latin typeface="Arial Nova Cond" panose="020B0506020202020204" pitchFamily="34" charset="0"/>
            </a:endParaRPr>
          </a:p>
          <a:p>
            <a:pPr marL="0" indent="0">
              <a:buNone/>
            </a:pPr>
            <a:endParaRPr lang="en-US" sz="1800" b="1" dirty="0">
              <a:solidFill>
                <a:srgbClr val="800000"/>
              </a:solidFill>
              <a:latin typeface="Arial Nova Cond" panose="020B0506020202020204" pitchFamily="34" charset="0"/>
            </a:endParaRPr>
          </a:p>
          <a:p>
            <a:pPr marL="0" indent="0">
              <a:buNone/>
            </a:pPr>
            <a:r>
              <a:rPr lang="en-US" sz="1800" b="1" dirty="0">
                <a:latin typeface="Arial Nova Cond" panose="020B0506020202020204" pitchFamily="34" charset="0"/>
              </a:rPr>
              <a:t>Delete a Pod</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delete pods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 </a:t>
            </a:r>
            <a:r>
              <a:rPr lang="en-US" sz="1800" b="1" dirty="0">
                <a:latin typeface="Arial Nova Cond" panose="020B0506020202020204" pitchFamily="34" charset="0"/>
              </a:rPr>
              <a:t>(or)</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delete -f &lt;YAML&gt;</a:t>
            </a:r>
          </a:p>
        </p:txBody>
      </p:sp>
      <p:sp>
        <p:nvSpPr>
          <p:cNvPr id="2" name="Slide Number Placeholder 1">
            <a:extLst>
              <a:ext uri="{FF2B5EF4-FFF2-40B4-BE49-F238E27FC236}">
                <a16:creationId xmlns:a16="http://schemas.microsoft.com/office/drawing/2014/main" id="{103ACCA8-F84A-4345-B81C-F2844E13A7A9}"/>
              </a:ext>
            </a:extLst>
          </p:cNvPr>
          <p:cNvSpPr>
            <a:spLocks noGrp="1"/>
          </p:cNvSpPr>
          <p:nvPr>
            <p:ph type="sldNum" sz="quarter" idx="12"/>
          </p:nvPr>
        </p:nvSpPr>
        <p:spPr/>
        <p:txBody>
          <a:bodyPr/>
          <a:lstStyle/>
          <a:p>
            <a:fld id="{C60C2248-B95D-984B-A0F4-42B9A4652AA7}" type="slidenum">
              <a:rPr lang="en-US" smtClean="0"/>
              <a:pPr/>
              <a:t>42</a:t>
            </a:fld>
            <a:endParaRPr lang="en-US" dirty="0"/>
          </a:p>
        </p:txBody>
      </p:sp>
    </p:spTree>
    <p:extLst>
      <p:ext uri="{BB962C8B-B14F-4D97-AF65-F5344CB8AC3E}">
        <p14:creationId xmlns:p14="http://schemas.microsoft.com/office/powerpoint/2010/main" val="1280522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35288"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dirty="0">
              <a:solidFill>
                <a:srgbClr val="800000"/>
              </a:solidFill>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AD0E1FA6-ECA6-46BB-9526-80FD0DD384DB}"/>
              </a:ext>
            </a:extLst>
          </p:cNvPr>
          <p:cNvSpPr>
            <a:spLocks noGrp="1"/>
          </p:cNvSpPr>
          <p:nvPr>
            <p:ph type="sldNum" sz="quarter" idx="12"/>
          </p:nvPr>
        </p:nvSpPr>
        <p:spPr/>
        <p:txBody>
          <a:bodyPr/>
          <a:lstStyle/>
          <a:p>
            <a:fld id="{C60C2248-B95D-984B-A0F4-42B9A4652AA7}" type="slidenum">
              <a:rPr lang="en-US" smtClean="0"/>
              <a:pPr/>
              <a:t>43</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1563E35C-CA37-406C-BBC9-6B90A6B091E8}"/>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l="8929" r="9357"/>
          <a:stretch/>
        </p:blipFill>
        <p:spPr>
          <a:xfrm>
            <a:off x="427424" y="1"/>
            <a:ext cx="8289151" cy="4681904"/>
          </a:xfrm>
          <a:prstGeom prst="rect">
            <a:avLst/>
          </a:prstGeom>
        </p:spPr>
      </p:pic>
    </p:spTree>
    <p:extLst>
      <p:ext uri="{BB962C8B-B14F-4D97-AF65-F5344CB8AC3E}">
        <p14:creationId xmlns:p14="http://schemas.microsoft.com/office/powerpoint/2010/main" val="878497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35288"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dirty="0">
              <a:solidFill>
                <a:srgbClr val="800000"/>
              </a:solidFill>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AD0E1FA6-ECA6-46BB-9526-80FD0DD384DB}"/>
              </a:ext>
            </a:extLst>
          </p:cNvPr>
          <p:cNvSpPr>
            <a:spLocks noGrp="1"/>
          </p:cNvSpPr>
          <p:nvPr>
            <p:ph type="sldNum" sz="quarter" idx="12"/>
          </p:nvPr>
        </p:nvSpPr>
        <p:spPr/>
        <p:txBody>
          <a:bodyPr/>
          <a:lstStyle/>
          <a:p>
            <a:fld id="{C60C2248-B95D-984B-A0F4-42B9A4652AA7}" type="slidenum">
              <a:rPr lang="en-US" smtClean="0"/>
              <a:pPr/>
              <a:t>44</a:t>
            </a:fld>
            <a:endParaRPr lang="en-US" dirty="0"/>
          </a:p>
        </p:txBody>
      </p:sp>
      <p:pic>
        <p:nvPicPr>
          <p:cNvPr id="4" name="Picture 3" descr="A close up of a device&#10;&#10;Description automatically generated">
            <a:extLst>
              <a:ext uri="{FF2B5EF4-FFF2-40B4-BE49-F238E27FC236}">
                <a16:creationId xmlns:a16="http://schemas.microsoft.com/office/drawing/2014/main" id="{07A25C35-FA17-4EC2-864B-1C9E3283DFC7}"/>
              </a:ext>
            </a:extLst>
          </p:cNvPr>
          <p:cNvPicPr>
            <a:picLocks noChangeAspect="1"/>
          </p:cNvPicPr>
          <p:nvPr/>
        </p:nvPicPr>
        <p:blipFill rotWithShape="1">
          <a:blip r:embed="rId3">
            <a:duotone>
              <a:prstClr val="black"/>
              <a:srgbClr val="D9C3A5">
                <a:tint val="50000"/>
                <a:satMod val="180000"/>
              </a:srgbClr>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9167" r="9357"/>
          <a:stretch/>
        </p:blipFill>
        <p:spPr>
          <a:xfrm>
            <a:off x="407674" y="0"/>
            <a:ext cx="8264998" cy="4681904"/>
          </a:xfrm>
          <a:prstGeom prst="rect">
            <a:avLst/>
          </a:prstGeom>
        </p:spPr>
      </p:pic>
    </p:spTree>
    <p:extLst>
      <p:ext uri="{BB962C8B-B14F-4D97-AF65-F5344CB8AC3E}">
        <p14:creationId xmlns:p14="http://schemas.microsoft.com/office/powerpoint/2010/main" val="3547891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04792" y="205982"/>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 Multi-container Pod - Example3: </a:t>
            </a:r>
            <a:r>
              <a:rPr lang="en-US" sz="2400" b="1" dirty="0" err="1">
                <a:latin typeface="Arial Nova Cond" panose="020B0506020202020204" pitchFamily="34" charset="0"/>
              </a:rPr>
              <a:t>podmulcont.yml</a:t>
            </a:r>
            <a:r>
              <a:rPr lang="en-US" sz="2400" b="1" dirty="0">
                <a:latin typeface="Arial Nova Cond" panose="020B0506020202020204" pitchFamily="34" charset="0"/>
              </a:rPr>
              <a:t> </a:t>
            </a:r>
          </a:p>
        </p:txBody>
      </p:sp>
      <p:sp>
        <p:nvSpPr>
          <p:cNvPr id="8" name="Content Placeholder 2"/>
          <p:cNvSpPr txBox="1">
            <a:spLocks/>
          </p:cNvSpPr>
          <p:nvPr/>
        </p:nvSpPr>
        <p:spPr>
          <a:xfrm>
            <a:off x="335288" y="739293"/>
            <a:ext cx="8650568" cy="4262728"/>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Nova Cond" panose="020B0506020202020204" pitchFamily="34" charset="0"/>
              </a:rPr>
              <a:t>kind: Pod</a:t>
            </a:r>
          </a:p>
          <a:p>
            <a:pPr marL="0" indent="0">
              <a:buNone/>
            </a:pPr>
            <a:r>
              <a:rPr lang="en-US" sz="1800" dirty="0">
                <a:latin typeface="Arial Nova Cond" panose="020B0506020202020204" pitchFamily="34" charset="0"/>
              </a:rPr>
              <a:t>apiVersion: v1</a:t>
            </a:r>
          </a:p>
          <a:p>
            <a:pPr marL="0" indent="0">
              <a:buNone/>
            </a:pPr>
            <a:r>
              <a:rPr lang="en-US" sz="1800" dirty="0">
                <a:latin typeface="Arial Nova Cond" panose="020B0506020202020204" pitchFamily="34" charset="0"/>
              </a:rPr>
              <a:t>metadata:</a:t>
            </a:r>
          </a:p>
          <a:p>
            <a:pPr marL="0" indent="0">
              <a:buNone/>
            </a:pPr>
            <a:r>
              <a:rPr lang="en-US" sz="1800" dirty="0">
                <a:latin typeface="Arial Nova Cond" panose="020B0506020202020204" pitchFamily="34" charset="0"/>
              </a:rPr>
              <a:t>  name: testpod3</a:t>
            </a:r>
          </a:p>
          <a:p>
            <a:pPr marL="0" indent="0">
              <a:buNone/>
            </a:pPr>
            <a:r>
              <a:rPr lang="en-US" sz="1800" dirty="0">
                <a:latin typeface="Arial Nova Cond" panose="020B0506020202020204" pitchFamily="34" charset="0"/>
              </a:rPr>
              <a:t>spec:</a:t>
            </a:r>
          </a:p>
          <a:p>
            <a:pPr marL="0" indent="0">
              <a:buNone/>
            </a:pPr>
            <a:r>
              <a:rPr lang="en-US" sz="1800" dirty="0">
                <a:latin typeface="Arial Nova Cond" panose="020B0506020202020204" pitchFamily="34" charset="0"/>
              </a:rPr>
              <a:t>  containers:</a:t>
            </a:r>
          </a:p>
          <a:p>
            <a:pPr marL="0" indent="0">
              <a:buNone/>
            </a:pPr>
            <a:r>
              <a:rPr lang="en-US" sz="1800" dirty="0">
                <a:latin typeface="Arial Nova Cond" panose="020B0506020202020204" pitchFamily="34" charset="0"/>
              </a:rPr>
              <a:t>    - name: c00</a:t>
            </a:r>
          </a:p>
          <a:p>
            <a:pPr marL="0" indent="0">
              <a:buNone/>
            </a:pPr>
            <a:r>
              <a:rPr lang="en-US" sz="1800" dirty="0">
                <a:latin typeface="Arial Nova Cond" panose="020B0506020202020204" pitchFamily="34" charset="0"/>
              </a:rPr>
              <a:t>      image: </a:t>
            </a:r>
            <a:r>
              <a:rPr lang="en-US" sz="1800" dirty="0" err="1">
                <a:latin typeface="Arial Nova Cond" panose="020B0506020202020204" pitchFamily="34" charset="0"/>
              </a:rPr>
              <a:t>ubuntu</a:t>
            </a:r>
            <a:endParaRPr lang="en-US" sz="1800" dirty="0">
              <a:latin typeface="Arial Nova Cond" panose="020B0506020202020204" pitchFamily="34" charset="0"/>
            </a:endParaRPr>
          </a:p>
          <a:p>
            <a:pPr marL="0" indent="0">
              <a:buNone/>
            </a:pPr>
            <a:r>
              <a:rPr lang="en-US" sz="1800" dirty="0">
                <a:latin typeface="Arial Nova Cond" panose="020B0506020202020204" pitchFamily="34" charset="0"/>
              </a:rPr>
              <a:t>      command: ["/bin/bash", "-c", "while true; do echo Hello; sleep 5 ; done"]</a:t>
            </a:r>
          </a:p>
          <a:p>
            <a:pPr marL="0" indent="0">
              <a:buNone/>
            </a:pPr>
            <a:r>
              <a:rPr lang="en-US" sz="1800" dirty="0">
                <a:latin typeface="Arial Nova Cond" panose="020B0506020202020204" pitchFamily="34" charset="0"/>
              </a:rPr>
              <a:t>    - name: c01</a:t>
            </a:r>
          </a:p>
          <a:p>
            <a:pPr marL="0" indent="0">
              <a:buNone/>
            </a:pPr>
            <a:r>
              <a:rPr lang="en-US" sz="1800" dirty="0">
                <a:latin typeface="Arial Nova Cond" panose="020B0506020202020204" pitchFamily="34" charset="0"/>
              </a:rPr>
              <a:t>      image: </a:t>
            </a:r>
            <a:r>
              <a:rPr lang="en-US" sz="1800" dirty="0" err="1">
                <a:latin typeface="Arial Nova Cond" panose="020B0506020202020204" pitchFamily="34" charset="0"/>
              </a:rPr>
              <a:t>ubuntu</a:t>
            </a:r>
            <a:endParaRPr lang="en-US" sz="1800" dirty="0">
              <a:latin typeface="Arial Nova Cond" panose="020B0506020202020204" pitchFamily="34" charset="0"/>
            </a:endParaRPr>
          </a:p>
          <a:p>
            <a:pPr marL="0" indent="0">
              <a:buNone/>
            </a:pPr>
            <a:r>
              <a:rPr lang="en-US" sz="1800" dirty="0">
                <a:latin typeface="Arial Nova Cond" panose="020B0506020202020204" pitchFamily="34" charset="0"/>
              </a:rPr>
              <a:t>      command: ["/bin/bash", "-c", "while true; do echo Hello-Friends; sleep 5 ; done"]</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apply -f </a:t>
            </a:r>
            <a:r>
              <a:rPr lang="en-US" sz="1800" b="1" dirty="0" err="1">
                <a:solidFill>
                  <a:srgbClr val="800000"/>
                </a:solidFill>
                <a:latin typeface="Arial Nova Cond" panose="020B0506020202020204" pitchFamily="34" charset="0"/>
              </a:rPr>
              <a:t>podmulcont.yml</a:t>
            </a:r>
            <a:endParaRPr lang="en-US" sz="1800" b="1" dirty="0">
              <a:solidFill>
                <a:srgbClr val="800000"/>
              </a:solidFill>
              <a:latin typeface="Arial Nova Cond" panose="020B0506020202020204" pitchFamily="34" charset="0"/>
            </a:endParaRPr>
          </a:p>
          <a:p>
            <a:pPr marL="0" indent="0">
              <a:buNone/>
            </a:pPr>
            <a:r>
              <a:rPr lang="en-US" sz="1800" dirty="0">
                <a:latin typeface="Arial Nova Cond" panose="020B0506020202020204" pitchFamily="34" charset="0"/>
              </a:rPr>
              <a:t>$ </a:t>
            </a:r>
            <a:r>
              <a:rPr lang="en-US" sz="1800" b="1" dirty="0" err="1">
                <a:solidFill>
                  <a:srgbClr val="800000"/>
                </a:solidFill>
                <a:latin typeface="Arial Nova Cond" panose="020B0506020202020204" pitchFamily="34" charset="0"/>
              </a:rPr>
              <a:t>kubectl</a:t>
            </a:r>
            <a:r>
              <a:rPr lang="en-US" sz="1800" b="1" dirty="0">
                <a:solidFill>
                  <a:srgbClr val="800000"/>
                </a:solidFill>
                <a:latin typeface="Arial Nova Cond" panose="020B0506020202020204" pitchFamily="34" charset="0"/>
              </a:rPr>
              <a:t> logs -f testpod3 -c c00</a:t>
            </a:r>
          </a:p>
          <a:p>
            <a:pPr marL="0" indent="0">
              <a:buNone/>
            </a:pPr>
            <a:r>
              <a:rPr lang="en-US" sz="1800" dirty="0">
                <a:latin typeface="Arial Nova Cond" panose="020B0506020202020204" pitchFamily="34" charset="0"/>
              </a:rPr>
              <a:t>$ </a:t>
            </a:r>
            <a:r>
              <a:rPr lang="en-US" sz="1800" b="1" dirty="0" err="1">
                <a:solidFill>
                  <a:srgbClr val="800000"/>
                </a:solidFill>
                <a:latin typeface="Arial Nova Cond" panose="020B0506020202020204" pitchFamily="34" charset="0"/>
              </a:rPr>
              <a:t>kubectl</a:t>
            </a:r>
            <a:r>
              <a:rPr lang="en-US" sz="1800" b="1" dirty="0">
                <a:solidFill>
                  <a:srgbClr val="800000"/>
                </a:solidFill>
                <a:latin typeface="Arial Nova Cond" panose="020B0506020202020204" pitchFamily="34" charset="0"/>
              </a:rPr>
              <a:t> logs -f testpod3 -c c01</a:t>
            </a:r>
          </a:p>
        </p:txBody>
      </p:sp>
      <p:sp>
        <p:nvSpPr>
          <p:cNvPr id="2" name="Slide Number Placeholder 1">
            <a:extLst>
              <a:ext uri="{FF2B5EF4-FFF2-40B4-BE49-F238E27FC236}">
                <a16:creationId xmlns:a16="http://schemas.microsoft.com/office/drawing/2014/main" id="{AD0E1FA6-ECA6-46BB-9526-80FD0DD384DB}"/>
              </a:ext>
            </a:extLst>
          </p:cNvPr>
          <p:cNvSpPr>
            <a:spLocks noGrp="1"/>
          </p:cNvSpPr>
          <p:nvPr>
            <p:ph type="sldNum" sz="quarter" idx="12"/>
          </p:nvPr>
        </p:nvSpPr>
        <p:spPr/>
        <p:txBody>
          <a:bodyPr/>
          <a:lstStyle/>
          <a:p>
            <a:fld id="{C60C2248-B95D-984B-A0F4-42B9A4652AA7}" type="slidenum">
              <a:rPr lang="en-US" smtClean="0"/>
              <a:pPr/>
              <a:t>45</a:t>
            </a:fld>
            <a:endParaRPr lang="en-US" dirty="0"/>
          </a:p>
        </p:txBody>
      </p:sp>
    </p:spTree>
    <p:extLst>
      <p:ext uri="{BB962C8B-B14F-4D97-AF65-F5344CB8AC3E}">
        <p14:creationId xmlns:p14="http://schemas.microsoft.com/office/powerpoint/2010/main" val="3417485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8640" y="98519"/>
            <a:ext cx="8503920"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 Environment Variables – Example4: </a:t>
            </a:r>
            <a:r>
              <a:rPr lang="en-US" sz="2400" b="1" dirty="0" err="1">
                <a:latin typeface="Arial Nova Cond" panose="020B0506020202020204" pitchFamily="34" charset="0"/>
              </a:rPr>
              <a:t>podenv.yml</a:t>
            </a:r>
            <a:endParaRPr lang="en-US" sz="2400" b="1" dirty="0">
              <a:latin typeface="Arial Nova Cond" panose="020B0506020202020204" pitchFamily="34" charset="0"/>
            </a:endParaRPr>
          </a:p>
        </p:txBody>
      </p:sp>
      <p:sp>
        <p:nvSpPr>
          <p:cNvPr id="8" name="Content Placeholder 2"/>
          <p:cNvSpPr txBox="1">
            <a:spLocks/>
          </p:cNvSpPr>
          <p:nvPr/>
        </p:nvSpPr>
        <p:spPr>
          <a:xfrm>
            <a:off x="188640" y="536713"/>
            <a:ext cx="8650568" cy="4606787"/>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Nova Cond" panose="020B0506020202020204" pitchFamily="34" charset="0"/>
              </a:rPr>
              <a:t>kind: Pod</a:t>
            </a:r>
          </a:p>
          <a:p>
            <a:pPr marL="0" indent="0">
              <a:buNone/>
            </a:pPr>
            <a:r>
              <a:rPr lang="en-US" sz="1800" dirty="0">
                <a:latin typeface="Arial Nova Cond" panose="020B0506020202020204" pitchFamily="34" charset="0"/>
              </a:rPr>
              <a:t>apiVersion: v1</a:t>
            </a:r>
          </a:p>
          <a:p>
            <a:pPr marL="0" indent="0">
              <a:buNone/>
            </a:pPr>
            <a:r>
              <a:rPr lang="en-US" sz="1800" dirty="0">
                <a:latin typeface="Arial Nova Cond" panose="020B0506020202020204" pitchFamily="34" charset="0"/>
              </a:rPr>
              <a:t>metadata:</a:t>
            </a:r>
          </a:p>
          <a:p>
            <a:pPr marL="0" indent="0">
              <a:buNone/>
            </a:pPr>
            <a:r>
              <a:rPr lang="en-US" sz="1800" dirty="0">
                <a:latin typeface="Arial Nova Cond" panose="020B0506020202020204" pitchFamily="34" charset="0"/>
              </a:rPr>
              <a:t>  name: environments</a:t>
            </a:r>
          </a:p>
          <a:p>
            <a:pPr marL="0" indent="0">
              <a:buNone/>
            </a:pPr>
            <a:r>
              <a:rPr lang="en-US" sz="1800" dirty="0">
                <a:latin typeface="Arial Nova Cond" panose="020B0506020202020204" pitchFamily="34" charset="0"/>
              </a:rPr>
              <a:t>spec:</a:t>
            </a:r>
          </a:p>
          <a:p>
            <a:pPr marL="0" indent="0">
              <a:buNone/>
            </a:pPr>
            <a:r>
              <a:rPr lang="en-US" sz="1800" dirty="0">
                <a:latin typeface="Arial Nova Cond" panose="020B0506020202020204" pitchFamily="34" charset="0"/>
              </a:rPr>
              <a:t>  containers:</a:t>
            </a:r>
          </a:p>
          <a:p>
            <a:pPr marL="0" indent="0">
              <a:buNone/>
            </a:pPr>
            <a:r>
              <a:rPr lang="en-US" sz="1800" dirty="0">
                <a:latin typeface="Arial Nova Cond" panose="020B0506020202020204" pitchFamily="34" charset="0"/>
              </a:rPr>
              <a:t>    - name: c00</a:t>
            </a:r>
          </a:p>
          <a:p>
            <a:pPr marL="0" indent="0">
              <a:buNone/>
            </a:pPr>
            <a:r>
              <a:rPr lang="en-US" sz="1800" dirty="0">
                <a:latin typeface="Arial Nova Cond" panose="020B0506020202020204" pitchFamily="34" charset="0"/>
              </a:rPr>
              <a:t>      image: </a:t>
            </a:r>
            <a:r>
              <a:rPr lang="en-US" sz="1800" dirty="0" err="1">
                <a:latin typeface="Arial Nova Cond" panose="020B0506020202020204" pitchFamily="34" charset="0"/>
              </a:rPr>
              <a:t>ubuntu</a:t>
            </a:r>
            <a:endParaRPr lang="en-US" sz="1800" dirty="0">
              <a:latin typeface="Arial Nova Cond" panose="020B0506020202020204" pitchFamily="34" charset="0"/>
            </a:endParaRPr>
          </a:p>
          <a:p>
            <a:pPr marL="0" indent="0">
              <a:buNone/>
            </a:pPr>
            <a:r>
              <a:rPr lang="en-US" sz="1800" dirty="0">
                <a:latin typeface="Arial Nova Cond" panose="020B0506020202020204" pitchFamily="34" charset="0"/>
              </a:rPr>
              <a:t>      command: ["/bin/bash", "-c", "while true; do echo Hello; sleep 5 ; done"]</a:t>
            </a:r>
          </a:p>
          <a:p>
            <a:pPr marL="0" indent="0">
              <a:buNone/>
            </a:pPr>
            <a:r>
              <a:rPr lang="en-US" sz="1800" dirty="0">
                <a:latin typeface="Arial Nova Cond" panose="020B0506020202020204" pitchFamily="34" charset="0"/>
              </a:rPr>
              <a:t>      env:                                   # List of environment variables to be used inside the pod</a:t>
            </a:r>
          </a:p>
          <a:p>
            <a:pPr marL="0" indent="0">
              <a:buNone/>
            </a:pPr>
            <a:r>
              <a:rPr lang="en-US" sz="1800" dirty="0">
                <a:latin typeface="Arial Nova Cond" panose="020B0506020202020204" pitchFamily="34" charset="0"/>
              </a:rPr>
              <a:t>      - name: &lt;Name of the environment variable&gt;</a:t>
            </a:r>
          </a:p>
          <a:p>
            <a:pPr marL="0" indent="0">
              <a:buNone/>
            </a:pPr>
            <a:r>
              <a:rPr lang="en-US" sz="1800" dirty="0">
                <a:latin typeface="Arial Nova Cond" panose="020B0506020202020204" pitchFamily="34" charset="0"/>
              </a:rPr>
              <a:t>        value: &lt;value&gt;</a:t>
            </a:r>
          </a:p>
          <a:p>
            <a:pPr marL="0" indent="0">
              <a:buNone/>
            </a:pPr>
            <a:r>
              <a:rPr lang="en-US" sz="1300" dirty="0">
                <a:latin typeface="Arial Nova Cond" panose="020B0506020202020204" pitchFamily="34" charset="0"/>
              </a:rPr>
              <a:t>$ </a:t>
            </a:r>
            <a:r>
              <a:rPr lang="en-US" sz="1300" b="1" dirty="0">
                <a:solidFill>
                  <a:srgbClr val="800000"/>
                </a:solidFill>
                <a:latin typeface="Arial Nova Cond" panose="020B0506020202020204" pitchFamily="34" charset="0"/>
              </a:rPr>
              <a:t>kubectl apply -f </a:t>
            </a:r>
            <a:r>
              <a:rPr lang="en-US" sz="1300" b="1" dirty="0" err="1">
                <a:solidFill>
                  <a:srgbClr val="990000"/>
                </a:solidFill>
                <a:latin typeface="Arial Nova Cond" panose="020B0506020202020204" pitchFamily="34" charset="0"/>
              </a:rPr>
              <a:t>podenv.yml</a:t>
            </a:r>
            <a:endParaRPr lang="en-US" sz="1300" b="1" dirty="0">
              <a:solidFill>
                <a:srgbClr val="990000"/>
              </a:solidFill>
              <a:latin typeface="Arial Nova Cond" panose="020B0506020202020204" pitchFamily="34" charset="0"/>
            </a:endParaRPr>
          </a:p>
          <a:p>
            <a:pPr marL="0" indent="0">
              <a:buNone/>
            </a:pPr>
            <a:r>
              <a:rPr lang="en-US" sz="1300" dirty="0">
                <a:latin typeface="Arial Nova Cond" panose="020B0506020202020204" pitchFamily="34" charset="0"/>
              </a:rPr>
              <a:t>$ </a:t>
            </a:r>
            <a:r>
              <a:rPr lang="en-US" sz="1300" b="1" dirty="0">
                <a:solidFill>
                  <a:srgbClr val="800000"/>
                </a:solidFill>
                <a:latin typeface="Arial Nova Cond" panose="020B0506020202020204" pitchFamily="34" charset="0"/>
              </a:rPr>
              <a:t>kubectl exec environments -- env</a:t>
            </a:r>
          </a:p>
          <a:p>
            <a:pPr marL="0" indent="0">
              <a:buNone/>
            </a:pPr>
            <a:r>
              <a:rPr lang="en-US" sz="1300" dirty="0">
                <a:latin typeface="Arial Nova Cond" panose="020B0506020202020204" pitchFamily="34" charset="0"/>
              </a:rPr>
              <a:t>$ </a:t>
            </a:r>
            <a:r>
              <a:rPr lang="en-US" sz="1300" b="1" dirty="0" err="1">
                <a:solidFill>
                  <a:srgbClr val="800000"/>
                </a:solidFill>
                <a:latin typeface="Arial Nova Cond" panose="020B0506020202020204" pitchFamily="34" charset="0"/>
              </a:rPr>
              <a:t>kubectl</a:t>
            </a:r>
            <a:r>
              <a:rPr lang="en-US" sz="1300" b="1" dirty="0">
                <a:solidFill>
                  <a:srgbClr val="800000"/>
                </a:solidFill>
                <a:latin typeface="Arial Nova Cond" panose="020B0506020202020204" pitchFamily="34" charset="0"/>
              </a:rPr>
              <a:t> logs -f environments</a:t>
            </a:r>
          </a:p>
          <a:p>
            <a:pPr marL="0" indent="0">
              <a:buNone/>
            </a:pPr>
            <a:endParaRPr lang="en-US" sz="1800" b="1" dirty="0">
              <a:solidFill>
                <a:srgbClr val="800000"/>
              </a:solidFill>
              <a:latin typeface="Arial Nova Cond" panose="020B0506020202020204" pitchFamily="34" charset="0"/>
            </a:endParaRPr>
          </a:p>
          <a:p>
            <a:pPr marL="0" indent="0">
              <a:buNone/>
            </a:pPr>
            <a:endParaRPr lang="en-US" sz="1800" b="1" dirty="0">
              <a:solidFill>
                <a:srgbClr val="800000"/>
              </a:solidFill>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FDC86730-951A-4E3F-AE27-189102B2879F}"/>
              </a:ext>
            </a:extLst>
          </p:cNvPr>
          <p:cNvSpPr>
            <a:spLocks noGrp="1"/>
          </p:cNvSpPr>
          <p:nvPr>
            <p:ph type="sldNum" sz="quarter" idx="12"/>
          </p:nvPr>
        </p:nvSpPr>
        <p:spPr/>
        <p:txBody>
          <a:bodyPr/>
          <a:lstStyle/>
          <a:p>
            <a:fld id="{C60C2248-B95D-984B-A0F4-42B9A4652AA7}" type="slidenum">
              <a:rPr lang="en-US" smtClean="0"/>
              <a:pPr/>
              <a:t>46</a:t>
            </a:fld>
            <a:endParaRPr lang="en-US" dirty="0"/>
          </a:p>
        </p:txBody>
      </p:sp>
    </p:spTree>
    <p:extLst>
      <p:ext uri="{BB962C8B-B14F-4D97-AF65-F5344CB8AC3E}">
        <p14:creationId xmlns:p14="http://schemas.microsoft.com/office/powerpoint/2010/main" val="1801785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C86730-951A-4E3F-AE27-189102B2879F}"/>
              </a:ext>
            </a:extLst>
          </p:cNvPr>
          <p:cNvSpPr>
            <a:spLocks noGrp="1"/>
          </p:cNvSpPr>
          <p:nvPr>
            <p:ph type="sldNum" sz="quarter" idx="12"/>
          </p:nvPr>
        </p:nvSpPr>
        <p:spPr/>
        <p:txBody>
          <a:bodyPr/>
          <a:lstStyle/>
          <a:p>
            <a:fld id="{C60C2248-B95D-984B-A0F4-42B9A4652AA7}" type="slidenum">
              <a:rPr lang="en-US" smtClean="0"/>
              <a:pPr/>
              <a:t>47</a:t>
            </a:fld>
            <a:endParaRPr lang="en-US" dirty="0"/>
          </a:p>
        </p:txBody>
      </p:sp>
      <p:pic>
        <p:nvPicPr>
          <p:cNvPr id="4" name="Picture 3" descr="A screenshot of a cell phone&#10;&#10;Description automatically generated">
            <a:extLst>
              <a:ext uri="{FF2B5EF4-FFF2-40B4-BE49-F238E27FC236}">
                <a16:creationId xmlns:a16="http://schemas.microsoft.com/office/drawing/2014/main" id="{2B6B1BAB-1C37-441E-B0F6-74C1227922F6}"/>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l="8791" r="9357"/>
          <a:stretch/>
        </p:blipFill>
        <p:spPr>
          <a:xfrm>
            <a:off x="440996" y="23163"/>
            <a:ext cx="8262008" cy="4658742"/>
          </a:xfrm>
          <a:prstGeom prst="rect">
            <a:avLst/>
          </a:prstGeom>
        </p:spPr>
      </p:pic>
    </p:spTree>
    <p:extLst>
      <p:ext uri="{BB962C8B-B14F-4D97-AF65-F5344CB8AC3E}">
        <p14:creationId xmlns:p14="http://schemas.microsoft.com/office/powerpoint/2010/main" val="1381633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C86730-951A-4E3F-AE27-189102B2879F}"/>
              </a:ext>
            </a:extLst>
          </p:cNvPr>
          <p:cNvSpPr>
            <a:spLocks noGrp="1"/>
          </p:cNvSpPr>
          <p:nvPr>
            <p:ph type="sldNum" sz="quarter" idx="12"/>
          </p:nvPr>
        </p:nvSpPr>
        <p:spPr/>
        <p:txBody>
          <a:bodyPr/>
          <a:lstStyle/>
          <a:p>
            <a:fld id="{C60C2248-B95D-984B-A0F4-42B9A4652AA7}" type="slidenum">
              <a:rPr lang="en-US" smtClean="0"/>
              <a:pPr/>
              <a:t>48</a:t>
            </a:fld>
            <a:endParaRPr lang="en-US" dirty="0"/>
          </a:p>
        </p:txBody>
      </p:sp>
      <p:pic>
        <p:nvPicPr>
          <p:cNvPr id="5" name="Picture 4" descr="A screenshot of a cell phone&#10;&#10;Description automatically generated">
            <a:extLst>
              <a:ext uri="{FF2B5EF4-FFF2-40B4-BE49-F238E27FC236}">
                <a16:creationId xmlns:a16="http://schemas.microsoft.com/office/drawing/2014/main" id="{822E2932-7351-4F86-B98F-8C232F87073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l="8809" r="9358"/>
          <a:stretch/>
        </p:blipFill>
        <p:spPr>
          <a:xfrm>
            <a:off x="411732" y="0"/>
            <a:ext cx="8301228" cy="4681904"/>
          </a:xfrm>
          <a:prstGeom prst="rect">
            <a:avLst/>
          </a:prstGeom>
        </p:spPr>
      </p:pic>
    </p:spTree>
    <p:extLst>
      <p:ext uri="{BB962C8B-B14F-4D97-AF65-F5344CB8AC3E}">
        <p14:creationId xmlns:p14="http://schemas.microsoft.com/office/powerpoint/2010/main" val="1405719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C86730-951A-4E3F-AE27-189102B2879F}"/>
              </a:ext>
            </a:extLst>
          </p:cNvPr>
          <p:cNvSpPr>
            <a:spLocks noGrp="1"/>
          </p:cNvSpPr>
          <p:nvPr>
            <p:ph type="sldNum" sz="quarter" idx="12"/>
          </p:nvPr>
        </p:nvSpPr>
        <p:spPr/>
        <p:txBody>
          <a:bodyPr/>
          <a:lstStyle/>
          <a:p>
            <a:fld id="{C60C2248-B95D-984B-A0F4-42B9A4652AA7}" type="slidenum">
              <a:rPr lang="en-US" smtClean="0"/>
              <a:pPr/>
              <a:t>49</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BABEB7C1-1DD7-4C2A-B89C-299D5CEE21FC}"/>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l="8900" r="9358"/>
          <a:stretch/>
        </p:blipFill>
        <p:spPr>
          <a:xfrm>
            <a:off x="441308" y="1"/>
            <a:ext cx="8291937" cy="4681904"/>
          </a:xfrm>
          <a:prstGeom prst="rect">
            <a:avLst/>
          </a:prstGeom>
        </p:spPr>
      </p:pic>
    </p:spTree>
    <p:extLst>
      <p:ext uri="{BB962C8B-B14F-4D97-AF65-F5344CB8AC3E}">
        <p14:creationId xmlns:p14="http://schemas.microsoft.com/office/powerpoint/2010/main" val="3619074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2900" y="205982"/>
            <a:ext cx="8547925"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300" b="1" dirty="0">
              <a:latin typeface="Arial Nova Cond" panose="020B0506020202020204" pitchFamily="34" charset="0"/>
            </a:endParaRPr>
          </a:p>
        </p:txBody>
      </p:sp>
      <p:sp>
        <p:nvSpPr>
          <p:cNvPr id="2" name="Slide Number Placeholder 1" hidden="1">
            <a:extLst>
              <a:ext uri="{FF2B5EF4-FFF2-40B4-BE49-F238E27FC236}">
                <a16:creationId xmlns:a16="http://schemas.microsoft.com/office/drawing/2014/main" id="{76B1A619-97CF-45A1-BEC5-8BCEC4E639C9}"/>
              </a:ext>
            </a:extLst>
          </p:cNvPr>
          <p:cNvSpPr>
            <a:spLocks noGrp="1"/>
          </p:cNvSpPr>
          <p:nvPr>
            <p:ph type="sldNum" sz="quarter" idx="12"/>
          </p:nvPr>
        </p:nvSpPr>
        <p:spPr/>
        <p:txBody>
          <a:bodyPr/>
          <a:lstStyle/>
          <a:p>
            <a:pPr>
              <a:spcAft>
                <a:spcPts val="600"/>
              </a:spcAft>
            </a:pPr>
            <a:fld id="{D5B5496A-B812-4B04-965F-AA4CB6D9D63C}" type="slidenum">
              <a:rPr lang="en-US" smtClean="0"/>
              <a:pPr>
                <a:spcAft>
                  <a:spcPts val="600"/>
                </a:spcAft>
              </a:pPr>
              <a:t>5</a:t>
            </a:fld>
            <a:endParaRPr lang="en-US" dirty="0"/>
          </a:p>
        </p:txBody>
      </p:sp>
      <p:pic>
        <p:nvPicPr>
          <p:cNvPr id="6" name="Picture 5" descr="A picture containing drawing&#10;&#10;Description automatically generated">
            <a:extLst>
              <a:ext uri="{FF2B5EF4-FFF2-40B4-BE49-F238E27FC236}">
                <a16:creationId xmlns:a16="http://schemas.microsoft.com/office/drawing/2014/main" id="{1105F041-8891-4F89-9BA8-65402B7ACC5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8809" r="9358"/>
          <a:stretch/>
        </p:blipFill>
        <p:spPr>
          <a:xfrm>
            <a:off x="421386" y="0"/>
            <a:ext cx="8301228" cy="4681904"/>
          </a:xfrm>
          <a:prstGeom prst="rect">
            <a:avLst/>
          </a:prstGeom>
        </p:spPr>
      </p:pic>
    </p:spTree>
    <p:extLst>
      <p:ext uri="{BB962C8B-B14F-4D97-AF65-F5344CB8AC3E}">
        <p14:creationId xmlns:p14="http://schemas.microsoft.com/office/powerpoint/2010/main" val="33009643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410619" y="3277429"/>
            <a:ext cx="5060873" cy="646331"/>
          </a:xfrm>
          <a:prstGeom prst="rect">
            <a:avLst/>
          </a:prstGeom>
        </p:spPr>
        <p:txBody>
          <a:bodyPr wrap="square">
            <a:spAutoFit/>
          </a:bodyPr>
          <a:lstStyle/>
          <a:p>
            <a:r>
              <a:rPr lang="en-US" sz="3600" b="1" dirty="0"/>
              <a:t>Pod Life Cycle</a:t>
            </a:r>
          </a:p>
        </p:txBody>
      </p:sp>
      <p:sp>
        <p:nvSpPr>
          <p:cNvPr id="2" name="Slide Number Placeholder 1">
            <a:extLst>
              <a:ext uri="{FF2B5EF4-FFF2-40B4-BE49-F238E27FC236}">
                <a16:creationId xmlns:a16="http://schemas.microsoft.com/office/drawing/2014/main" id="{4EC07BD8-67EA-4B26-A855-C1AA6369C98B}"/>
              </a:ext>
            </a:extLst>
          </p:cNvPr>
          <p:cNvSpPr>
            <a:spLocks noGrp="1"/>
          </p:cNvSpPr>
          <p:nvPr>
            <p:ph type="sldNum" sz="quarter" idx="12"/>
          </p:nvPr>
        </p:nvSpPr>
        <p:spPr/>
        <p:txBody>
          <a:bodyPr/>
          <a:lstStyle/>
          <a:p>
            <a:fld id="{C60C2248-B95D-984B-A0F4-42B9A4652AA7}" type="slidenum">
              <a:rPr lang="en-US" smtClean="0"/>
              <a:pPr/>
              <a:t>50</a:t>
            </a:fld>
            <a:endParaRPr lang="en-US" dirty="0"/>
          </a:p>
        </p:txBody>
      </p:sp>
    </p:spTree>
    <p:extLst>
      <p:ext uri="{BB962C8B-B14F-4D97-AF65-F5344CB8AC3E}">
        <p14:creationId xmlns:p14="http://schemas.microsoft.com/office/powerpoint/2010/main" val="574362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C07BD8-67EA-4B26-A855-C1AA6369C98B}"/>
              </a:ext>
            </a:extLst>
          </p:cNvPr>
          <p:cNvSpPr>
            <a:spLocks noGrp="1"/>
          </p:cNvSpPr>
          <p:nvPr>
            <p:ph type="sldNum" sz="quarter" idx="12"/>
          </p:nvPr>
        </p:nvSpPr>
        <p:spPr/>
        <p:txBody>
          <a:bodyPr/>
          <a:lstStyle/>
          <a:p>
            <a:fld id="{C60C2248-B95D-984B-A0F4-42B9A4652AA7}" type="slidenum">
              <a:rPr lang="en-US" smtClean="0"/>
              <a:pPr/>
              <a:t>51</a:t>
            </a:fld>
            <a:endParaRPr lang="en-US" dirty="0"/>
          </a:p>
        </p:txBody>
      </p:sp>
      <p:pic>
        <p:nvPicPr>
          <p:cNvPr id="4" name="Picture 3" descr="A close up of text on a black background&#10;&#10;Description automatically generated">
            <a:extLst>
              <a:ext uri="{FF2B5EF4-FFF2-40B4-BE49-F238E27FC236}">
                <a16:creationId xmlns:a16="http://schemas.microsoft.com/office/drawing/2014/main" id="{7408A46B-9FAF-4585-AD34-1A195CCD069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8929" r="9357"/>
          <a:stretch/>
        </p:blipFill>
        <p:spPr>
          <a:xfrm>
            <a:off x="427830" y="459"/>
            <a:ext cx="8288339" cy="4681445"/>
          </a:xfrm>
          <a:prstGeom prst="rect">
            <a:avLst/>
          </a:prstGeom>
        </p:spPr>
      </p:pic>
    </p:spTree>
    <p:extLst>
      <p:ext uri="{BB962C8B-B14F-4D97-AF65-F5344CB8AC3E}">
        <p14:creationId xmlns:p14="http://schemas.microsoft.com/office/powerpoint/2010/main" val="2536921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63159" y="123704"/>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 Phases</a:t>
            </a:r>
          </a:p>
          <a:p>
            <a:endParaRPr lang="en-US" sz="2400" b="1" dirty="0">
              <a:latin typeface="Arial Nova Cond" panose="020B0506020202020204" pitchFamily="34" charset="0"/>
            </a:endParaRPr>
          </a:p>
        </p:txBody>
      </p:sp>
      <p:sp>
        <p:nvSpPr>
          <p:cNvPr id="8" name="Content Placeholder 2"/>
          <p:cNvSpPr txBox="1">
            <a:spLocks/>
          </p:cNvSpPr>
          <p:nvPr/>
        </p:nvSpPr>
        <p:spPr>
          <a:xfrm>
            <a:off x="163159" y="629334"/>
            <a:ext cx="8712484" cy="46216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Nova Cond" panose="020B0506020202020204" pitchFamily="34" charset="0"/>
              </a:rPr>
              <a:t>The phase of a Pod is a simple, high-level summary of where the Pod is in its lifecycle.</a:t>
            </a:r>
          </a:p>
          <a:p>
            <a:r>
              <a:rPr lang="en-US" sz="1800" dirty="0">
                <a:latin typeface="Arial Nova Cond" panose="020B0506020202020204" pitchFamily="34" charset="0"/>
              </a:rPr>
              <a:t>Here are the possible values for phase:</a:t>
            </a:r>
          </a:p>
        </p:txBody>
      </p:sp>
      <p:sp>
        <p:nvSpPr>
          <p:cNvPr id="5" name="Right Arrow 4"/>
          <p:cNvSpPr/>
          <p:nvPr/>
        </p:nvSpPr>
        <p:spPr>
          <a:xfrm>
            <a:off x="160735" y="1959680"/>
            <a:ext cx="8678473" cy="292712"/>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no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8078" y="1773126"/>
            <a:ext cx="455662" cy="455662"/>
          </a:xfrm>
          <a:prstGeom prst="rect">
            <a:avLst/>
          </a:prstGeom>
        </p:spPr>
      </p:pic>
      <p:sp>
        <p:nvSpPr>
          <p:cNvPr id="9" name="Rounded Rectangle 8"/>
          <p:cNvSpPr/>
          <p:nvPr/>
        </p:nvSpPr>
        <p:spPr>
          <a:xfrm>
            <a:off x="481194" y="1728565"/>
            <a:ext cx="1435894" cy="728663"/>
          </a:xfrm>
          <a:prstGeom prst="roundRect">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10" name="Rounded Rectangle 9"/>
          <p:cNvSpPr/>
          <p:nvPr/>
        </p:nvSpPr>
        <p:spPr>
          <a:xfrm>
            <a:off x="517680" y="1756124"/>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11" name="TextBox 10"/>
          <p:cNvSpPr txBox="1"/>
          <p:nvPr/>
        </p:nvSpPr>
        <p:spPr>
          <a:xfrm>
            <a:off x="483498" y="1728565"/>
            <a:ext cx="559970"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6111" y="1776192"/>
            <a:ext cx="455662" cy="455662"/>
          </a:xfrm>
          <a:prstGeom prst="rect">
            <a:avLst/>
          </a:prstGeom>
        </p:spPr>
      </p:pic>
      <p:sp>
        <p:nvSpPr>
          <p:cNvPr id="13" name="Rounded Rectangle 12"/>
          <p:cNvSpPr/>
          <p:nvPr/>
        </p:nvSpPr>
        <p:spPr>
          <a:xfrm>
            <a:off x="2569226" y="1731630"/>
            <a:ext cx="1435894" cy="728663"/>
          </a:xfrm>
          <a:prstGeom prst="round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14" name="Rounded Rectangle 13"/>
          <p:cNvSpPr/>
          <p:nvPr/>
        </p:nvSpPr>
        <p:spPr>
          <a:xfrm>
            <a:off x="2564461" y="1759189"/>
            <a:ext cx="497684" cy="318690"/>
          </a:xfrm>
          <a:prstGeom prst="round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15" name="TextBox 14"/>
          <p:cNvSpPr txBox="1"/>
          <p:nvPr/>
        </p:nvSpPr>
        <p:spPr>
          <a:xfrm>
            <a:off x="2564460" y="1731630"/>
            <a:ext cx="567040"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941" y="1939141"/>
            <a:ext cx="455662" cy="455662"/>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1934" y="1771603"/>
            <a:ext cx="455662" cy="455662"/>
          </a:xfrm>
          <a:prstGeom prst="rect">
            <a:avLst/>
          </a:prstGeom>
        </p:spPr>
      </p:pic>
      <p:sp>
        <p:nvSpPr>
          <p:cNvPr id="18" name="Rounded Rectangle 17"/>
          <p:cNvSpPr/>
          <p:nvPr/>
        </p:nvSpPr>
        <p:spPr>
          <a:xfrm>
            <a:off x="4815049" y="1727041"/>
            <a:ext cx="1435894" cy="728663"/>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19" name="Rounded Rectangle 18"/>
          <p:cNvSpPr/>
          <p:nvPr/>
        </p:nvSpPr>
        <p:spPr>
          <a:xfrm>
            <a:off x="4851535" y="1754600"/>
            <a:ext cx="456433" cy="318690"/>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0" name="TextBox 19"/>
          <p:cNvSpPr txBox="1"/>
          <p:nvPr/>
        </p:nvSpPr>
        <p:spPr>
          <a:xfrm>
            <a:off x="4817353" y="1727042"/>
            <a:ext cx="578644"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9764" y="1934553"/>
            <a:ext cx="455662" cy="455662"/>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0122" y="1771603"/>
            <a:ext cx="455662" cy="455662"/>
          </a:xfrm>
          <a:prstGeom prst="rect">
            <a:avLst/>
          </a:prstGeom>
        </p:spPr>
      </p:pic>
      <p:sp>
        <p:nvSpPr>
          <p:cNvPr id="23" name="Rounded Rectangle 22"/>
          <p:cNvSpPr/>
          <p:nvPr/>
        </p:nvSpPr>
        <p:spPr>
          <a:xfrm>
            <a:off x="6983237" y="1727041"/>
            <a:ext cx="1435894" cy="728663"/>
          </a:xfrm>
          <a:prstGeom prst="round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4" name="Rounded Rectangle 23"/>
          <p:cNvSpPr/>
          <p:nvPr/>
        </p:nvSpPr>
        <p:spPr>
          <a:xfrm>
            <a:off x="7019723" y="1754600"/>
            <a:ext cx="456433" cy="318690"/>
          </a:xfrm>
          <a:prstGeom prst="round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5" name="TextBox 24"/>
          <p:cNvSpPr txBox="1"/>
          <p:nvPr/>
        </p:nvSpPr>
        <p:spPr>
          <a:xfrm>
            <a:off x="6985541" y="1727042"/>
            <a:ext cx="559970"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7952" y="1934553"/>
            <a:ext cx="455662" cy="455662"/>
          </a:xfrm>
          <a:prstGeom prst="rect">
            <a:avLst/>
          </a:prstGeom>
        </p:spPr>
      </p:pic>
      <p:sp>
        <p:nvSpPr>
          <p:cNvPr id="27" name="Oval 26"/>
          <p:cNvSpPr/>
          <p:nvPr/>
        </p:nvSpPr>
        <p:spPr>
          <a:xfrm>
            <a:off x="7910167" y="2043547"/>
            <a:ext cx="246459" cy="20359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solidFill>
                <a:schemeClr val="tx1"/>
              </a:solidFill>
            </a:endParaRPr>
          </a:p>
        </p:txBody>
      </p:sp>
      <p:sp>
        <p:nvSpPr>
          <p:cNvPr id="28" name="Multiply 27"/>
          <p:cNvSpPr/>
          <p:nvPr/>
        </p:nvSpPr>
        <p:spPr>
          <a:xfrm>
            <a:off x="7914932" y="2043547"/>
            <a:ext cx="246459" cy="20359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p:cNvSpPr/>
          <p:nvPr/>
        </p:nvSpPr>
        <p:spPr>
          <a:xfrm>
            <a:off x="669417" y="2512152"/>
            <a:ext cx="961289" cy="369332"/>
          </a:xfrm>
          <a:prstGeom prst="rect">
            <a:avLst/>
          </a:prstGeom>
        </p:spPr>
        <p:txBody>
          <a:bodyPr wrap="none">
            <a:spAutoFit/>
          </a:bodyPr>
          <a:lstStyle/>
          <a:p>
            <a:r>
              <a:rPr lang="en-US" b="1" dirty="0">
                <a:latin typeface="Arial Nova Cond" panose="020B0506020202020204" pitchFamily="34" charset="0"/>
              </a:rPr>
              <a:t>Pending</a:t>
            </a:r>
            <a:endParaRPr lang="en-US" sz="1350" b="1" dirty="0">
              <a:latin typeface="Arial Nova Cond" panose="020B0506020202020204" pitchFamily="34" charset="0"/>
            </a:endParaRPr>
          </a:p>
        </p:txBody>
      </p:sp>
      <p:sp>
        <p:nvSpPr>
          <p:cNvPr id="30" name="Rectangle 29"/>
          <p:cNvSpPr/>
          <p:nvPr/>
        </p:nvSpPr>
        <p:spPr>
          <a:xfrm>
            <a:off x="2790320" y="2512151"/>
            <a:ext cx="974947" cy="369332"/>
          </a:xfrm>
          <a:prstGeom prst="rect">
            <a:avLst/>
          </a:prstGeom>
        </p:spPr>
        <p:txBody>
          <a:bodyPr wrap="none">
            <a:spAutoFit/>
          </a:bodyPr>
          <a:lstStyle/>
          <a:p>
            <a:r>
              <a:rPr lang="en-US" b="1" dirty="0">
                <a:latin typeface="Arial Nova Cond" panose="020B0506020202020204" pitchFamily="34" charset="0"/>
              </a:rPr>
              <a:t>Running</a:t>
            </a:r>
            <a:endParaRPr lang="en-US" sz="1350" b="1" dirty="0">
              <a:latin typeface="Arial Nova Cond" panose="020B0506020202020204" pitchFamily="34" charset="0"/>
            </a:endParaRPr>
          </a:p>
        </p:txBody>
      </p:sp>
      <p:sp>
        <p:nvSpPr>
          <p:cNvPr id="31" name="Rectangle 30"/>
          <p:cNvSpPr/>
          <p:nvPr/>
        </p:nvSpPr>
        <p:spPr>
          <a:xfrm>
            <a:off x="5036207" y="2490090"/>
            <a:ext cx="1225272" cy="369332"/>
          </a:xfrm>
          <a:prstGeom prst="rect">
            <a:avLst/>
          </a:prstGeom>
        </p:spPr>
        <p:txBody>
          <a:bodyPr wrap="none">
            <a:spAutoFit/>
          </a:bodyPr>
          <a:lstStyle/>
          <a:p>
            <a:r>
              <a:rPr lang="en-US" b="1" dirty="0">
                <a:latin typeface="Arial Nova Cond" panose="020B0506020202020204" pitchFamily="34" charset="0"/>
              </a:rPr>
              <a:t>Succeeded</a:t>
            </a:r>
            <a:endParaRPr lang="en-US" sz="1350" b="1" dirty="0">
              <a:latin typeface="Arial Nova Cond" panose="020B0506020202020204" pitchFamily="34" charset="0"/>
            </a:endParaRPr>
          </a:p>
        </p:txBody>
      </p:sp>
      <p:sp>
        <p:nvSpPr>
          <p:cNvPr id="32" name="Rectangle 31"/>
          <p:cNvSpPr/>
          <p:nvPr/>
        </p:nvSpPr>
        <p:spPr>
          <a:xfrm>
            <a:off x="7249890" y="2466068"/>
            <a:ext cx="1107996" cy="369332"/>
          </a:xfrm>
          <a:prstGeom prst="rect">
            <a:avLst/>
          </a:prstGeom>
        </p:spPr>
        <p:txBody>
          <a:bodyPr wrap="none">
            <a:spAutoFit/>
          </a:bodyPr>
          <a:lstStyle/>
          <a:p>
            <a:r>
              <a:rPr lang="en-US" b="1" dirty="0">
                <a:latin typeface="Arial Nova Cond" panose="020B0506020202020204" pitchFamily="34" charset="0"/>
              </a:rPr>
              <a:t>Failed	</a:t>
            </a:r>
            <a:endParaRPr lang="en-US" sz="1350" b="1" dirty="0">
              <a:latin typeface="Arial Nova Cond" panose="020B0506020202020204" pitchFamily="34" charset="0"/>
            </a:endParaRPr>
          </a:p>
        </p:txBody>
      </p:sp>
      <p:sp>
        <p:nvSpPr>
          <p:cNvPr id="33" name="Right Arrow 32"/>
          <p:cNvSpPr/>
          <p:nvPr/>
        </p:nvSpPr>
        <p:spPr>
          <a:xfrm>
            <a:off x="1513233" y="3843058"/>
            <a:ext cx="5635487" cy="261653"/>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no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2758" y="3649050"/>
            <a:ext cx="455662" cy="455662"/>
          </a:xfrm>
          <a:prstGeom prst="rect">
            <a:avLst/>
          </a:prstGeom>
        </p:spPr>
      </p:pic>
      <p:sp>
        <p:nvSpPr>
          <p:cNvPr id="35" name="Rounded Rectangle 34"/>
          <p:cNvSpPr/>
          <p:nvPr/>
        </p:nvSpPr>
        <p:spPr>
          <a:xfrm>
            <a:off x="2345873" y="3604488"/>
            <a:ext cx="1435894" cy="7286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36" name="Rounded Rectangle 35"/>
          <p:cNvSpPr/>
          <p:nvPr/>
        </p:nvSpPr>
        <p:spPr>
          <a:xfrm>
            <a:off x="2382359" y="3632047"/>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37" name="TextBox 36"/>
          <p:cNvSpPr txBox="1"/>
          <p:nvPr/>
        </p:nvSpPr>
        <p:spPr>
          <a:xfrm>
            <a:off x="2348177" y="3604488"/>
            <a:ext cx="5599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a:latin typeface="Arial Nova Cond" panose="020B0506020202020204" pitchFamily="34" charset="0"/>
              </a:rPr>
              <a:t>Pod</a:t>
            </a:r>
          </a:p>
        </p:txBody>
      </p:sp>
      <p:sp>
        <p:nvSpPr>
          <p:cNvPr id="38" name="Rectangle 37"/>
          <p:cNvSpPr/>
          <p:nvPr/>
        </p:nvSpPr>
        <p:spPr>
          <a:xfrm>
            <a:off x="2534096" y="4388075"/>
            <a:ext cx="1197764" cy="369332"/>
          </a:xfrm>
          <a:prstGeom prst="rect">
            <a:avLst/>
          </a:prstGeom>
        </p:spPr>
        <p:txBody>
          <a:bodyPr wrap="none">
            <a:spAutoFit/>
          </a:bodyPr>
          <a:lstStyle/>
          <a:p>
            <a:r>
              <a:rPr lang="en-US" b="1" dirty="0">
                <a:latin typeface="Arial Nova Cond" panose="020B0506020202020204" pitchFamily="34" charset="0"/>
              </a:rPr>
              <a:t>Completed</a:t>
            </a:r>
            <a:endParaRPr lang="en-US" sz="1350" b="1" dirty="0">
              <a:latin typeface="Arial Nova Cond" panose="020B0506020202020204" pitchFamily="34" charset="0"/>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1934" y="3672378"/>
            <a:ext cx="455662" cy="455662"/>
          </a:xfrm>
          <a:prstGeom prst="rect">
            <a:avLst/>
          </a:prstGeom>
        </p:spPr>
      </p:pic>
      <p:sp>
        <p:nvSpPr>
          <p:cNvPr id="40" name="Rounded Rectangle 39"/>
          <p:cNvSpPr/>
          <p:nvPr/>
        </p:nvSpPr>
        <p:spPr>
          <a:xfrm>
            <a:off x="4815049" y="3627816"/>
            <a:ext cx="1435894" cy="728663"/>
          </a:xfrm>
          <a:prstGeom prst="round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1" name="Rounded Rectangle 40"/>
          <p:cNvSpPr/>
          <p:nvPr/>
        </p:nvSpPr>
        <p:spPr>
          <a:xfrm>
            <a:off x="4851535" y="3655375"/>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2" name="TextBox 41"/>
          <p:cNvSpPr txBox="1"/>
          <p:nvPr/>
        </p:nvSpPr>
        <p:spPr>
          <a:xfrm>
            <a:off x="4837449" y="3637864"/>
            <a:ext cx="559970" cy="369332"/>
          </a:xfrm>
          <a:prstGeom prst="rect">
            <a:avLst/>
          </a:prstGeom>
          <a:solidFill>
            <a:schemeClr val="accent5"/>
          </a:solidFill>
        </p:spPr>
        <p:txBody>
          <a:bodyPr wrap="square" rtlCol="0">
            <a:spAutoFit/>
          </a:bodyPr>
          <a:lstStyle/>
          <a:p>
            <a:r>
              <a:rPr lang="en-US" b="1" dirty="0">
                <a:latin typeface="Arial Nova Cond" panose="020B0506020202020204" pitchFamily="34" charset="0"/>
              </a:rPr>
              <a:t>Pod</a:t>
            </a:r>
          </a:p>
        </p:txBody>
      </p:sp>
      <p:sp>
        <p:nvSpPr>
          <p:cNvPr id="43" name="Rectangle 42"/>
          <p:cNvSpPr/>
          <p:nvPr/>
        </p:nvSpPr>
        <p:spPr>
          <a:xfrm>
            <a:off x="5003273" y="4411403"/>
            <a:ext cx="1056700" cy="369332"/>
          </a:xfrm>
          <a:prstGeom prst="rect">
            <a:avLst/>
          </a:prstGeom>
        </p:spPr>
        <p:txBody>
          <a:bodyPr wrap="none">
            <a:spAutoFit/>
          </a:bodyPr>
          <a:lstStyle/>
          <a:p>
            <a:r>
              <a:rPr lang="en-US" b="1" dirty="0">
                <a:latin typeface="Arial Nova Cond" panose="020B0506020202020204" pitchFamily="34" charset="0"/>
              </a:rPr>
              <a:t>Unknown</a:t>
            </a:r>
            <a:endParaRPr lang="en-US" sz="1350" b="1"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D015FDDC-9796-4A7B-AA4B-D536DB5D1EA7}"/>
              </a:ext>
            </a:extLst>
          </p:cNvPr>
          <p:cNvSpPr>
            <a:spLocks noGrp="1"/>
          </p:cNvSpPr>
          <p:nvPr>
            <p:ph type="sldNum" sz="quarter" idx="12"/>
          </p:nvPr>
        </p:nvSpPr>
        <p:spPr/>
        <p:txBody>
          <a:bodyPr/>
          <a:lstStyle/>
          <a:p>
            <a:fld id="{C60C2248-B95D-984B-A0F4-42B9A4652AA7}" type="slidenum">
              <a:rPr lang="en-US" smtClean="0"/>
              <a:pPr/>
              <a:t>52</a:t>
            </a:fld>
            <a:endParaRPr lang="en-US" dirty="0"/>
          </a:p>
        </p:txBody>
      </p:sp>
    </p:spTree>
    <p:extLst>
      <p:ext uri="{BB962C8B-B14F-4D97-AF65-F5344CB8AC3E}">
        <p14:creationId xmlns:p14="http://schemas.microsoft.com/office/powerpoint/2010/main" val="33173086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42" name="Content Placeholder 2"/>
          <p:cNvSpPr txBox="1">
            <a:spLocks/>
          </p:cNvSpPr>
          <p:nvPr/>
        </p:nvSpPr>
        <p:spPr>
          <a:xfrm>
            <a:off x="126724" y="84406"/>
            <a:ext cx="8712484" cy="50590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800000"/>
                </a:solidFill>
                <a:latin typeface="Arial Nova Cond" panose="020B0506020202020204" pitchFamily="34" charset="0"/>
              </a:rPr>
              <a:t>Pending:</a:t>
            </a:r>
          </a:p>
          <a:p>
            <a:r>
              <a:rPr lang="en-US" sz="1800" dirty="0">
                <a:latin typeface="Arial Nova Cond" panose="020B0506020202020204" pitchFamily="34" charset="0"/>
              </a:rPr>
              <a:t>The Pod has been accepted by the Kubernetes system, but its not </a:t>
            </a:r>
            <a:r>
              <a:rPr lang="en-US" sz="1800" b="1" dirty="0">
                <a:latin typeface="Arial Nova Cond" panose="020B0506020202020204" pitchFamily="34" charset="0"/>
              </a:rPr>
              <a:t>running</a:t>
            </a:r>
          </a:p>
          <a:p>
            <a:r>
              <a:rPr lang="en-US" sz="1800" dirty="0">
                <a:latin typeface="Arial Nova Cond" panose="020B0506020202020204" pitchFamily="34" charset="0"/>
              </a:rPr>
              <a:t>one or more of the Container images is still </a:t>
            </a:r>
            <a:r>
              <a:rPr lang="en-US" sz="1800" b="1" dirty="0">
                <a:latin typeface="Arial Nova Cond" panose="020B0506020202020204" pitchFamily="34" charset="0"/>
              </a:rPr>
              <a:t>downloading</a:t>
            </a:r>
          </a:p>
          <a:p>
            <a:r>
              <a:rPr lang="en-US" sz="1800" dirty="0">
                <a:latin typeface="Arial Nova Cond" panose="020B0506020202020204" pitchFamily="34" charset="0"/>
              </a:rPr>
              <a:t> If the pod cannot be scheduled because of resource </a:t>
            </a:r>
            <a:r>
              <a:rPr lang="en-US" sz="1800" b="1" dirty="0">
                <a:latin typeface="Arial Nova Cond" panose="020B0506020202020204" pitchFamily="34" charset="0"/>
              </a:rPr>
              <a:t>constraints</a:t>
            </a:r>
          </a:p>
          <a:p>
            <a:endParaRPr lang="en-US" sz="1800" b="1" dirty="0">
              <a:latin typeface="Arial Nova Cond" panose="020B0506020202020204" pitchFamily="34" charset="0"/>
            </a:endParaRPr>
          </a:p>
          <a:p>
            <a:pPr marL="0" indent="0">
              <a:buNone/>
            </a:pPr>
            <a:r>
              <a:rPr lang="en-US" sz="1800" b="1" dirty="0">
                <a:solidFill>
                  <a:srgbClr val="800000"/>
                </a:solidFill>
                <a:latin typeface="Arial Nova Cond" panose="020B0506020202020204" pitchFamily="34" charset="0"/>
              </a:rPr>
              <a:t>Running:</a:t>
            </a:r>
          </a:p>
          <a:p>
            <a:r>
              <a:rPr lang="en-US" sz="1800" dirty="0">
                <a:latin typeface="Arial Nova Cond" panose="020B0506020202020204" pitchFamily="34" charset="0"/>
              </a:rPr>
              <a:t>The Pod has been </a:t>
            </a:r>
            <a:r>
              <a:rPr lang="en-US" sz="1800" b="1" dirty="0">
                <a:latin typeface="Arial Nova Cond" panose="020B0506020202020204" pitchFamily="34" charset="0"/>
              </a:rPr>
              <a:t>bound to a node</a:t>
            </a:r>
          </a:p>
          <a:p>
            <a:r>
              <a:rPr lang="en-US" sz="1800" dirty="0">
                <a:latin typeface="Arial Nova Cond" panose="020B0506020202020204" pitchFamily="34" charset="0"/>
              </a:rPr>
              <a:t>All of the Containers have been </a:t>
            </a:r>
            <a:r>
              <a:rPr lang="en-US" sz="1800" b="1" dirty="0">
                <a:latin typeface="Arial Nova Cond" panose="020B0506020202020204" pitchFamily="34" charset="0"/>
              </a:rPr>
              <a:t>created</a:t>
            </a:r>
          </a:p>
          <a:p>
            <a:r>
              <a:rPr lang="en-US" sz="1800" dirty="0">
                <a:latin typeface="Arial Nova Cond" panose="020B0506020202020204" pitchFamily="34" charset="0"/>
              </a:rPr>
              <a:t>At least one Container is </a:t>
            </a:r>
            <a:r>
              <a:rPr lang="en-US" sz="1800" b="1" dirty="0">
                <a:latin typeface="Arial Nova Cond" panose="020B0506020202020204" pitchFamily="34" charset="0"/>
              </a:rPr>
              <a:t>still running</a:t>
            </a:r>
            <a:r>
              <a:rPr lang="en-US" sz="1800" dirty="0">
                <a:latin typeface="Arial Nova Cond" panose="020B0506020202020204" pitchFamily="34" charset="0"/>
              </a:rPr>
              <a:t>, or is in the process of </a:t>
            </a:r>
            <a:r>
              <a:rPr lang="en-US" sz="1800" b="1" dirty="0">
                <a:latin typeface="Arial Nova Cond" panose="020B0506020202020204" pitchFamily="34" charset="0"/>
              </a:rPr>
              <a:t>starting</a:t>
            </a:r>
            <a:r>
              <a:rPr lang="en-US" sz="1800" dirty="0">
                <a:latin typeface="Arial Nova Cond" panose="020B0506020202020204" pitchFamily="34" charset="0"/>
              </a:rPr>
              <a:t> or </a:t>
            </a:r>
            <a:r>
              <a:rPr lang="en-US" sz="1800" b="1" dirty="0">
                <a:latin typeface="Arial Nova Cond" panose="020B0506020202020204" pitchFamily="34" charset="0"/>
              </a:rPr>
              <a:t>restarting</a:t>
            </a:r>
          </a:p>
          <a:p>
            <a:endParaRPr lang="en-US" sz="1800" b="1" dirty="0">
              <a:latin typeface="Arial Nova Cond" panose="020B0506020202020204" pitchFamily="34" charset="0"/>
            </a:endParaRPr>
          </a:p>
          <a:p>
            <a:pPr marL="0" indent="0">
              <a:buNone/>
            </a:pPr>
            <a:r>
              <a:rPr lang="en-US" sz="1800" b="1" dirty="0">
                <a:solidFill>
                  <a:srgbClr val="800000"/>
                </a:solidFill>
                <a:latin typeface="Arial Nova Cond" panose="020B0506020202020204" pitchFamily="34" charset="0"/>
              </a:rPr>
              <a:t>Succeeded:</a:t>
            </a:r>
          </a:p>
          <a:p>
            <a:r>
              <a:rPr lang="en-US" sz="1800" dirty="0">
                <a:latin typeface="Arial Nova Cond" panose="020B0506020202020204" pitchFamily="34" charset="0"/>
              </a:rPr>
              <a:t>All Containers in the Pod have </a:t>
            </a:r>
            <a:r>
              <a:rPr lang="en-US" sz="1800" b="1" dirty="0">
                <a:latin typeface="Arial Nova Cond" panose="020B0506020202020204" pitchFamily="34" charset="0"/>
              </a:rPr>
              <a:t>terminated</a:t>
            </a:r>
            <a:r>
              <a:rPr lang="en-US" sz="1800" dirty="0">
                <a:latin typeface="Arial Nova Cond" panose="020B0506020202020204" pitchFamily="34" charset="0"/>
              </a:rPr>
              <a:t> in success, and will not be </a:t>
            </a:r>
            <a:r>
              <a:rPr lang="en-US" sz="1800" b="1" dirty="0">
                <a:latin typeface="Arial Nova Cond" panose="020B0506020202020204" pitchFamily="34" charset="0"/>
              </a:rPr>
              <a:t>restarted</a:t>
            </a:r>
          </a:p>
        </p:txBody>
      </p:sp>
      <p:pic>
        <p:nvPicPr>
          <p:cNvPr id="43"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2802" y="326983"/>
            <a:ext cx="455662" cy="455662"/>
          </a:xfrm>
          <a:prstGeom prst="rect">
            <a:avLst/>
          </a:prstGeom>
        </p:spPr>
      </p:pic>
      <p:sp>
        <p:nvSpPr>
          <p:cNvPr id="44" name="Rounded Rectangle 43"/>
          <p:cNvSpPr/>
          <p:nvPr/>
        </p:nvSpPr>
        <p:spPr>
          <a:xfrm>
            <a:off x="7465917" y="282421"/>
            <a:ext cx="1435894" cy="728663"/>
          </a:xfrm>
          <a:prstGeom prst="roundRect">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5" name="Rounded Rectangle 44"/>
          <p:cNvSpPr/>
          <p:nvPr/>
        </p:nvSpPr>
        <p:spPr>
          <a:xfrm>
            <a:off x="7502403" y="309980"/>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6" name="TextBox 45"/>
          <p:cNvSpPr txBox="1"/>
          <p:nvPr/>
        </p:nvSpPr>
        <p:spPr>
          <a:xfrm>
            <a:off x="7468222" y="282422"/>
            <a:ext cx="559970"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2802" y="1905131"/>
            <a:ext cx="455662" cy="455662"/>
          </a:xfrm>
          <a:prstGeom prst="rect">
            <a:avLst/>
          </a:prstGeom>
        </p:spPr>
      </p:pic>
      <p:sp>
        <p:nvSpPr>
          <p:cNvPr id="55" name="Rounded Rectangle 54"/>
          <p:cNvSpPr/>
          <p:nvPr/>
        </p:nvSpPr>
        <p:spPr>
          <a:xfrm>
            <a:off x="7465917" y="1860569"/>
            <a:ext cx="1435894" cy="728663"/>
          </a:xfrm>
          <a:prstGeom prst="round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56" name="Rounded Rectangle 55"/>
          <p:cNvSpPr/>
          <p:nvPr/>
        </p:nvSpPr>
        <p:spPr>
          <a:xfrm>
            <a:off x="7461152" y="1888128"/>
            <a:ext cx="497684" cy="318690"/>
          </a:xfrm>
          <a:prstGeom prst="round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57" name="TextBox 56"/>
          <p:cNvSpPr txBox="1"/>
          <p:nvPr/>
        </p:nvSpPr>
        <p:spPr>
          <a:xfrm>
            <a:off x="7461152" y="1860569"/>
            <a:ext cx="567040"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70633" y="2068080"/>
            <a:ext cx="455662" cy="455662"/>
          </a:xfrm>
          <a:prstGeom prst="rect">
            <a:avLst/>
          </a:prstGeom>
        </p:spPr>
      </p:pic>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5107" y="3508184"/>
            <a:ext cx="455662" cy="455662"/>
          </a:xfrm>
          <a:prstGeom prst="rect">
            <a:avLst/>
          </a:prstGeom>
        </p:spPr>
      </p:pic>
      <p:sp>
        <p:nvSpPr>
          <p:cNvPr id="61" name="Rounded Rectangle 60"/>
          <p:cNvSpPr/>
          <p:nvPr/>
        </p:nvSpPr>
        <p:spPr>
          <a:xfrm>
            <a:off x="7468222" y="3463622"/>
            <a:ext cx="1435894" cy="728663"/>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62" name="Rounded Rectangle 61"/>
          <p:cNvSpPr/>
          <p:nvPr/>
        </p:nvSpPr>
        <p:spPr>
          <a:xfrm>
            <a:off x="7504708" y="3491181"/>
            <a:ext cx="456433" cy="318690"/>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63" name="TextBox 62"/>
          <p:cNvSpPr txBox="1"/>
          <p:nvPr/>
        </p:nvSpPr>
        <p:spPr>
          <a:xfrm>
            <a:off x="7470526" y="3463622"/>
            <a:ext cx="578644"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72938" y="3671133"/>
            <a:ext cx="455662" cy="455662"/>
          </a:xfrm>
          <a:prstGeom prst="rect">
            <a:avLst/>
          </a:prstGeom>
        </p:spPr>
      </p:pic>
      <p:sp>
        <p:nvSpPr>
          <p:cNvPr id="2" name="Slide Number Placeholder 1">
            <a:extLst>
              <a:ext uri="{FF2B5EF4-FFF2-40B4-BE49-F238E27FC236}">
                <a16:creationId xmlns:a16="http://schemas.microsoft.com/office/drawing/2014/main" id="{D0840971-3744-4E3E-8ECA-CD2854A9BA25}"/>
              </a:ext>
            </a:extLst>
          </p:cNvPr>
          <p:cNvSpPr>
            <a:spLocks noGrp="1"/>
          </p:cNvSpPr>
          <p:nvPr>
            <p:ph type="sldNum" sz="quarter" idx="12"/>
          </p:nvPr>
        </p:nvSpPr>
        <p:spPr/>
        <p:txBody>
          <a:bodyPr/>
          <a:lstStyle/>
          <a:p>
            <a:fld id="{C60C2248-B95D-984B-A0F4-42B9A4652AA7}" type="slidenum">
              <a:rPr lang="en-US" smtClean="0"/>
              <a:pPr/>
              <a:t>53</a:t>
            </a:fld>
            <a:endParaRPr lang="en-US" dirty="0"/>
          </a:p>
        </p:txBody>
      </p:sp>
    </p:spTree>
    <p:extLst>
      <p:ext uri="{BB962C8B-B14F-4D97-AF65-F5344CB8AC3E}">
        <p14:creationId xmlns:p14="http://schemas.microsoft.com/office/powerpoint/2010/main" val="10387217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42" name="Content Placeholder 2"/>
          <p:cNvSpPr txBox="1">
            <a:spLocks/>
          </p:cNvSpPr>
          <p:nvPr/>
        </p:nvSpPr>
        <p:spPr>
          <a:xfrm>
            <a:off x="173497" y="282252"/>
            <a:ext cx="8590194" cy="46628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800000"/>
                </a:solidFill>
                <a:latin typeface="Arial Nova Cond" panose="020B0506020202020204" pitchFamily="34" charset="0"/>
              </a:rPr>
              <a:t>Failed:</a:t>
            </a:r>
          </a:p>
          <a:p>
            <a:r>
              <a:rPr lang="en-US" sz="1800" dirty="0">
                <a:latin typeface="Arial Nova Cond" panose="020B0506020202020204" pitchFamily="34" charset="0"/>
              </a:rPr>
              <a:t>All Containers in the Pod have terminated, and at least one Container has </a:t>
            </a:r>
          </a:p>
          <a:p>
            <a:pPr marL="0" indent="0">
              <a:buNone/>
            </a:pPr>
            <a:r>
              <a:rPr lang="en-US" sz="1800" dirty="0">
                <a:latin typeface="Arial Nova Cond" panose="020B0506020202020204" pitchFamily="34" charset="0"/>
              </a:rPr>
              <a:t>    terminated in failure.</a:t>
            </a:r>
          </a:p>
          <a:p>
            <a:r>
              <a:rPr lang="en-US" sz="1800" dirty="0">
                <a:latin typeface="Arial Nova Cond" panose="020B0506020202020204" pitchFamily="34" charset="0"/>
              </a:rPr>
              <a:t>The Container either exited with non-zero status or was terminated by the system</a:t>
            </a:r>
            <a:endParaRPr lang="en-US" sz="1800" b="1" dirty="0">
              <a:latin typeface="Arial Nova Cond" panose="020B0506020202020204" pitchFamily="34" charset="0"/>
            </a:endParaRPr>
          </a:p>
          <a:p>
            <a:pPr marL="0" indent="0">
              <a:buNone/>
            </a:pPr>
            <a:endParaRPr lang="en-US" sz="1800" b="1" dirty="0">
              <a:solidFill>
                <a:srgbClr val="800000"/>
              </a:solidFill>
              <a:latin typeface="Arial Nova Cond" panose="020B0506020202020204" pitchFamily="34" charset="0"/>
            </a:endParaRPr>
          </a:p>
          <a:p>
            <a:pPr marL="0" indent="0">
              <a:buNone/>
            </a:pPr>
            <a:r>
              <a:rPr lang="en-US" sz="1800" b="1" dirty="0">
                <a:solidFill>
                  <a:srgbClr val="800000"/>
                </a:solidFill>
                <a:latin typeface="Arial Nova Cond" panose="020B0506020202020204" pitchFamily="34" charset="0"/>
              </a:rPr>
              <a:t>Unknown:</a:t>
            </a:r>
          </a:p>
          <a:p>
            <a:r>
              <a:rPr lang="en-US" sz="1800" dirty="0">
                <a:latin typeface="Arial Nova Cond" panose="020B0506020202020204" pitchFamily="34" charset="0"/>
              </a:rPr>
              <a:t>State of the Pod could not be </a:t>
            </a:r>
            <a:r>
              <a:rPr lang="en-US" sz="1800" b="1" dirty="0">
                <a:latin typeface="Arial Nova Cond" panose="020B0506020202020204" pitchFamily="34" charset="0"/>
              </a:rPr>
              <a:t>obtained</a:t>
            </a:r>
          </a:p>
          <a:p>
            <a:r>
              <a:rPr lang="en-US" sz="1800" dirty="0">
                <a:latin typeface="Arial Nova Cond" panose="020B0506020202020204" pitchFamily="34" charset="0"/>
              </a:rPr>
              <a:t>Typically due to an </a:t>
            </a:r>
            <a:r>
              <a:rPr lang="en-US" sz="1800" b="1" dirty="0">
                <a:latin typeface="Arial Nova Cond" panose="020B0506020202020204" pitchFamily="34" charset="0"/>
              </a:rPr>
              <a:t>Error</a:t>
            </a:r>
            <a:r>
              <a:rPr lang="en-US" sz="1800" dirty="0">
                <a:latin typeface="Arial Nova Cond" panose="020B0506020202020204" pitchFamily="34" charset="0"/>
              </a:rPr>
              <a:t> in </a:t>
            </a:r>
            <a:r>
              <a:rPr lang="en-US" sz="1800" b="1" dirty="0">
                <a:latin typeface="Arial Nova Cond" panose="020B0506020202020204" pitchFamily="34" charset="0"/>
              </a:rPr>
              <a:t>Network</a:t>
            </a:r>
            <a:r>
              <a:rPr lang="en-US" sz="1800" dirty="0">
                <a:latin typeface="Arial Nova Cond" panose="020B0506020202020204" pitchFamily="34" charset="0"/>
              </a:rPr>
              <a:t> or </a:t>
            </a:r>
            <a:r>
              <a:rPr lang="en-US" sz="1800" b="1" dirty="0">
                <a:latin typeface="Arial Nova Cond" panose="020B0506020202020204" pitchFamily="34" charset="0"/>
              </a:rPr>
              <a:t>communicating</a:t>
            </a:r>
            <a:r>
              <a:rPr lang="en-US" sz="1800" dirty="0">
                <a:latin typeface="Arial Nova Cond" panose="020B0506020202020204" pitchFamily="34" charset="0"/>
              </a:rPr>
              <a:t> with the host of the Pod</a:t>
            </a:r>
          </a:p>
          <a:p>
            <a:pPr marL="0" indent="0">
              <a:buNone/>
            </a:pPr>
            <a:endParaRPr lang="en-US" sz="1800" b="1" dirty="0">
              <a:latin typeface="Arial Nova Cond" panose="020B0506020202020204" pitchFamily="34" charset="0"/>
            </a:endParaRPr>
          </a:p>
          <a:p>
            <a:pPr marL="0" indent="0">
              <a:buNone/>
            </a:pPr>
            <a:r>
              <a:rPr lang="en-US" sz="1800" b="1" dirty="0">
                <a:solidFill>
                  <a:srgbClr val="800000"/>
                </a:solidFill>
                <a:latin typeface="Arial Nova Cond" panose="020B0506020202020204" pitchFamily="34" charset="0"/>
              </a:rPr>
              <a:t>Completed:</a:t>
            </a:r>
          </a:p>
          <a:p>
            <a:r>
              <a:rPr lang="en-US" sz="1800" dirty="0">
                <a:latin typeface="Arial Nova Cond" panose="020B0506020202020204" pitchFamily="34" charset="0"/>
              </a:rPr>
              <a:t>The pod has run to completion as there’s nothing to keep it running </a:t>
            </a:r>
            <a:r>
              <a:rPr lang="en-US" sz="1800" dirty="0" err="1">
                <a:latin typeface="Arial Nova Cond" panose="020B0506020202020204" pitchFamily="34" charset="0"/>
              </a:rPr>
              <a:t>eg</a:t>
            </a:r>
            <a:r>
              <a:rPr lang="en-US" sz="1800" dirty="0">
                <a:latin typeface="Arial Nova Cond" panose="020B0506020202020204" pitchFamily="34" charset="0"/>
              </a:rPr>
              <a:t>. Completed Jobs</a:t>
            </a:r>
            <a:endParaRPr lang="en-US" sz="1800" b="1" dirty="0">
              <a:latin typeface="Arial Nova Cond" panose="020B0506020202020204" pitchFamily="34" charset="0"/>
            </a:endParaRPr>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80199" y="233328"/>
            <a:ext cx="455662" cy="455662"/>
          </a:xfrm>
          <a:prstGeom prst="rect">
            <a:avLst/>
          </a:prstGeom>
        </p:spPr>
      </p:pic>
      <p:sp>
        <p:nvSpPr>
          <p:cNvPr id="19" name="Rounded Rectangle 18"/>
          <p:cNvSpPr/>
          <p:nvPr/>
        </p:nvSpPr>
        <p:spPr>
          <a:xfrm>
            <a:off x="7403314" y="188767"/>
            <a:ext cx="1435894" cy="728663"/>
          </a:xfrm>
          <a:prstGeom prst="round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0" name="Rounded Rectangle 19"/>
          <p:cNvSpPr/>
          <p:nvPr/>
        </p:nvSpPr>
        <p:spPr>
          <a:xfrm>
            <a:off x="7439800" y="216326"/>
            <a:ext cx="456433" cy="318690"/>
          </a:xfrm>
          <a:prstGeom prst="round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1" name="TextBox 20"/>
          <p:cNvSpPr txBox="1"/>
          <p:nvPr/>
        </p:nvSpPr>
        <p:spPr>
          <a:xfrm>
            <a:off x="7405618" y="188767"/>
            <a:ext cx="559970" cy="369332"/>
          </a:xfrm>
          <a:prstGeom prst="rect">
            <a:avLst/>
          </a:prstGeom>
          <a:noFill/>
        </p:spPr>
        <p:txBody>
          <a:bodyPr wrap="square" rtlCol="0">
            <a:spAutoFit/>
          </a:bodyPr>
          <a:lstStyle/>
          <a:p>
            <a:r>
              <a:rPr lang="en-US" b="1" dirty="0">
                <a:latin typeface="Arial Nova Cond" panose="020B0506020202020204" pitchFamily="34" charset="0"/>
              </a:rPr>
              <a:t>Pod</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8029" y="396278"/>
            <a:ext cx="455662" cy="455662"/>
          </a:xfrm>
          <a:prstGeom prst="rect">
            <a:avLst/>
          </a:prstGeom>
        </p:spPr>
      </p:pic>
      <p:sp>
        <p:nvSpPr>
          <p:cNvPr id="23" name="Oval 22"/>
          <p:cNvSpPr/>
          <p:nvPr/>
        </p:nvSpPr>
        <p:spPr>
          <a:xfrm>
            <a:off x="8330244" y="505273"/>
            <a:ext cx="246459" cy="20359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solidFill>
                <a:schemeClr val="tx1"/>
              </a:solidFill>
            </a:endParaRPr>
          </a:p>
        </p:txBody>
      </p:sp>
      <p:sp>
        <p:nvSpPr>
          <p:cNvPr id="24" name="Multiply 23"/>
          <p:cNvSpPr/>
          <p:nvPr/>
        </p:nvSpPr>
        <p:spPr>
          <a:xfrm>
            <a:off x="8335010" y="505273"/>
            <a:ext cx="246459" cy="20359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6355" y="3282501"/>
            <a:ext cx="455662" cy="455662"/>
          </a:xfrm>
          <a:prstGeom prst="rect">
            <a:avLst/>
          </a:prstGeom>
        </p:spPr>
      </p:pic>
      <p:sp>
        <p:nvSpPr>
          <p:cNvPr id="26" name="Rounded Rectangle 25"/>
          <p:cNvSpPr/>
          <p:nvPr/>
        </p:nvSpPr>
        <p:spPr>
          <a:xfrm>
            <a:off x="7416784" y="3237939"/>
            <a:ext cx="1435894" cy="7286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7" name="Rounded Rectangle 26"/>
          <p:cNvSpPr/>
          <p:nvPr/>
        </p:nvSpPr>
        <p:spPr>
          <a:xfrm>
            <a:off x="7455956" y="3265498"/>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8" name="TextBox 27"/>
          <p:cNvSpPr txBox="1"/>
          <p:nvPr/>
        </p:nvSpPr>
        <p:spPr>
          <a:xfrm>
            <a:off x="7421775" y="3237939"/>
            <a:ext cx="5599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a:latin typeface="Arial Nova Cond" panose="020B0506020202020204" pitchFamily="34" charset="0"/>
              </a:rPr>
              <a:t>Pod</a:t>
            </a: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9490" y="1757397"/>
            <a:ext cx="455662" cy="455662"/>
          </a:xfrm>
          <a:prstGeom prst="rect">
            <a:avLst/>
          </a:prstGeom>
        </p:spPr>
      </p:pic>
      <p:sp>
        <p:nvSpPr>
          <p:cNvPr id="30" name="Rounded Rectangle 29"/>
          <p:cNvSpPr/>
          <p:nvPr/>
        </p:nvSpPr>
        <p:spPr>
          <a:xfrm>
            <a:off x="7422606" y="1712836"/>
            <a:ext cx="1435894" cy="728663"/>
          </a:xfrm>
          <a:prstGeom prst="round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31" name="Rounded Rectangle 30"/>
          <p:cNvSpPr/>
          <p:nvPr/>
        </p:nvSpPr>
        <p:spPr>
          <a:xfrm>
            <a:off x="7459092" y="1740395"/>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32" name="TextBox 31"/>
          <p:cNvSpPr txBox="1"/>
          <p:nvPr/>
        </p:nvSpPr>
        <p:spPr>
          <a:xfrm>
            <a:off x="7424910" y="1712836"/>
            <a:ext cx="559970" cy="369332"/>
          </a:xfrm>
          <a:prstGeom prst="rect">
            <a:avLst/>
          </a:prstGeom>
          <a:solidFill>
            <a:schemeClr val="accent5"/>
          </a:solidFill>
        </p:spPr>
        <p:txBody>
          <a:bodyPr wrap="square" rtlCol="0">
            <a:spAutoFit/>
          </a:bodyPr>
          <a:lstStyle/>
          <a:p>
            <a:r>
              <a:rPr lang="en-US" b="1" dirty="0">
                <a:latin typeface="Arial Nova Cond" panose="020B0506020202020204" pitchFamily="34" charset="0"/>
              </a:rPr>
              <a:t>Pod</a:t>
            </a:r>
          </a:p>
        </p:txBody>
      </p:sp>
      <p:sp>
        <p:nvSpPr>
          <p:cNvPr id="2" name="Slide Number Placeholder 1">
            <a:extLst>
              <a:ext uri="{FF2B5EF4-FFF2-40B4-BE49-F238E27FC236}">
                <a16:creationId xmlns:a16="http://schemas.microsoft.com/office/drawing/2014/main" id="{08410765-B8E2-4756-8C49-82F241336642}"/>
              </a:ext>
            </a:extLst>
          </p:cNvPr>
          <p:cNvSpPr>
            <a:spLocks noGrp="1"/>
          </p:cNvSpPr>
          <p:nvPr>
            <p:ph type="sldNum" sz="quarter" idx="12"/>
          </p:nvPr>
        </p:nvSpPr>
        <p:spPr/>
        <p:txBody>
          <a:bodyPr/>
          <a:lstStyle/>
          <a:p>
            <a:fld id="{C60C2248-B95D-984B-A0F4-42B9A4652AA7}" type="slidenum">
              <a:rPr lang="en-US" smtClean="0"/>
              <a:pPr/>
              <a:t>54</a:t>
            </a:fld>
            <a:endParaRPr lang="en-US" dirty="0"/>
          </a:p>
        </p:txBody>
      </p:sp>
    </p:spTree>
    <p:extLst>
      <p:ext uri="{BB962C8B-B14F-4D97-AF65-F5344CB8AC3E}">
        <p14:creationId xmlns:p14="http://schemas.microsoft.com/office/powerpoint/2010/main" val="5249859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42" name="Content Placeholder 2"/>
          <p:cNvSpPr txBox="1">
            <a:spLocks/>
          </p:cNvSpPr>
          <p:nvPr/>
        </p:nvSpPr>
        <p:spPr>
          <a:xfrm>
            <a:off x="126724" y="529258"/>
            <a:ext cx="8712484" cy="46142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p>
        </p:txBody>
      </p:sp>
      <p:sp>
        <p:nvSpPr>
          <p:cNvPr id="33" name="Title 1"/>
          <p:cNvSpPr txBox="1">
            <a:spLocks/>
          </p:cNvSpPr>
          <p:nvPr/>
        </p:nvSpPr>
        <p:spPr>
          <a:xfrm>
            <a:off x="268357" y="188767"/>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 Conditions</a:t>
            </a:r>
          </a:p>
        </p:txBody>
      </p:sp>
      <p:sp>
        <p:nvSpPr>
          <p:cNvPr id="6" name="Rectangle 5"/>
          <p:cNvSpPr/>
          <p:nvPr/>
        </p:nvSpPr>
        <p:spPr>
          <a:xfrm>
            <a:off x="335288" y="1023439"/>
            <a:ext cx="8421051" cy="3552767"/>
          </a:xfrm>
          <a:prstGeom prst="rect">
            <a:avLst/>
          </a:prstGeom>
        </p:spPr>
        <p:txBody>
          <a:bodyPr wrap="square">
            <a:spAutoFit/>
          </a:bodyPr>
          <a:lstStyle/>
          <a:p>
            <a:pPr marL="285750" indent="-285750">
              <a:lnSpc>
                <a:spcPct val="90000"/>
              </a:lnSpc>
              <a:spcBef>
                <a:spcPts val="750"/>
              </a:spcBef>
              <a:buFont typeface="Arial" panose="020B0604020202020204" pitchFamily="34" charset="0"/>
              <a:buChar char="•"/>
            </a:pPr>
            <a:r>
              <a:rPr lang="en-US" dirty="0">
                <a:latin typeface="Arial Nova Cond" panose="020B0506020202020204" pitchFamily="34" charset="0"/>
              </a:rPr>
              <a:t>A Pod has a </a:t>
            </a:r>
            <a:r>
              <a:rPr lang="en-US" dirty="0" err="1">
                <a:latin typeface="Arial Nova Cond" panose="020B0506020202020204" pitchFamily="34" charset="0"/>
              </a:rPr>
              <a:t>PodStatus</a:t>
            </a:r>
            <a:r>
              <a:rPr lang="en-US" dirty="0">
                <a:latin typeface="Arial Nova Cond" panose="020B0506020202020204" pitchFamily="34" charset="0"/>
              </a:rPr>
              <a:t>, which has an array of </a:t>
            </a:r>
            <a:r>
              <a:rPr lang="en-US" dirty="0">
                <a:latin typeface="Arial Nova Cond" panose="020B0506020202020204" pitchFamily="34" charset="0"/>
                <a:hlinkClick r:id="rId2"/>
              </a:rPr>
              <a:t>PodConditions</a:t>
            </a:r>
            <a:r>
              <a:rPr lang="en-US" dirty="0">
                <a:latin typeface="Arial Nova Cond" panose="020B0506020202020204" pitchFamily="34" charset="0"/>
              </a:rPr>
              <a:t> through which the Pod has or has not passed.</a:t>
            </a:r>
          </a:p>
          <a:p>
            <a:pPr marL="285750" indent="-285750">
              <a:lnSpc>
                <a:spcPct val="90000"/>
              </a:lnSpc>
              <a:spcBef>
                <a:spcPts val="750"/>
              </a:spcBef>
              <a:buFont typeface="Arial" panose="020B0604020202020204" pitchFamily="34" charset="0"/>
              <a:buChar char="•"/>
            </a:pPr>
            <a:r>
              <a:rPr lang="en-US" dirty="0">
                <a:latin typeface="Arial Nova Cond" panose="020B0506020202020204" pitchFamily="34" charset="0"/>
              </a:rPr>
              <a:t>Using </a:t>
            </a:r>
            <a:r>
              <a:rPr lang="en-US" b="1" dirty="0">
                <a:solidFill>
                  <a:srgbClr val="00B050"/>
                </a:solidFill>
                <a:latin typeface="Arial Nova Cond" panose="020B0506020202020204" pitchFamily="34" charset="0"/>
              </a:rPr>
              <a:t>‘</a:t>
            </a:r>
            <a:r>
              <a:rPr lang="en-US" b="1" dirty="0" err="1">
                <a:solidFill>
                  <a:srgbClr val="00B050"/>
                </a:solidFill>
                <a:latin typeface="Arial Nova Cond" panose="020B0506020202020204" pitchFamily="34" charset="0"/>
              </a:rPr>
              <a:t>kubectl</a:t>
            </a:r>
            <a:r>
              <a:rPr lang="en-US" b="1" dirty="0">
                <a:solidFill>
                  <a:srgbClr val="00B050"/>
                </a:solidFill>
                <a:latin typeface="Arial Nova Cond" panose="020B0506020202020204" pitchFamily="34" charset="0"/>
              </a:rPr>
              <a:t> describe pod PODNAME’  </a:t>
            </a:r>
            <a:r>
              <a:rPr lang="en-US" dirty="0">
                <a:latin typeface="Arial Nova Cond" panose="020B0506020202020204" pitchFamily="34" charset="0"/>
              </a:rPr>
              <a:t>you can get the condition of a Pod</a:t>
            </a:r>
          </a:p>
          <a:p>
            <a:pPr marL="285750" indent="-285750">
              <a:lnSpc>
                <a:spcPct val="90000"/>
              </a:lnSpc>
              <a:spcBef>
                <a:spcPts val="750"/>
              </a:spcBef>
              <a:buFont typeface="Arial" panose="020B0604020202020204" pitchFamily="34" charset="0"/>
              <a:buChar char="•"/>
            </a:pPr>
            <a:r>
              <a:rPr lang="en-US" dirty="0">
                <a:latin typeface="Arial Nova Cond" panose="020B0506020202020204" pitchFamily="34" charset="0"/>
              </a:rPr>
              <a:t>These are the possible types:</a:t>
            </a:r>
          </a:p>
          <a:p>
            <a:pPr marL="628650" lvl="1" indent="-285750">
              <a:lnSpc>
                <a:spcPct val="90000"/>
              </a:lnSpc>
              <a:spcBef>
                <a:spcPts val="750"/>
              </a:spcBef>
              <a:buFont typeface="Wingdings" panose="05000000000000000000" pitchFamily="2" charset="2"/>
              <a:buChar char="§"/>
            </a:pPr>
            <a:r>
              <a:rPr lang="en-US" b="1" dirty="0" err="1">
                <a:latin typeface="Arial Nova Cond" panose="020B0506020202020204" pitchFamily="34" charset="0"/>
              </a:rPr>
              <a:t>PodScheduled</a:t>
            </a:r>
            <a:r>
              <a:rPr lang="en-US" dirty="0">
                <a:latin typeface="Arial Nova Cond" panose="020B0506020202020204" pitchFamily="34" charset="0"/>
              </a:rPr>
              <a:t>: the Pod has been scheduled to a node</a:t>
            </a:r>
          </a:p>
          <a:p>
            <a:pPr marL="628650" lvl="1" indent="-285750">
              <a:lnSpc>
                <a:spcPct val="90000"/>
              </a:lnSpc>
              <a:spcBef>
                <a:spcPts val="750"/>
              </a:spcBef>
              <a:buFont typeface="Wingdings" panose="05000000000000000000" pitchFamily="2" charset="2"/>
              <a:buChar char="§"/>
            </a:pPr>
            <a:r>
              <a:rPr lang="en-US" b="1" dirty="0">
                <a:latin typeface="Arial Nova Cond" panose="020B0506020202020204" pitchFamily="34" charset="0"/>
              </a:rPr>
              <a:t>Ready</a:t>
            </a:r>
            <a:r>
              <a:rPr lang="en-US" dirty="0">
                <a:latin typeface="Arial Nova Cond" panose="020B0506020202020204" pitchFamily="34" charset="0"/>
              </a:rPr>
              <a:t>: the Pod is able to serve requests and  will be added to the load balancing pools of all matching Services</a:t>
            </a:r>
          </a:p>
          <a:p>
            <a:pPr marL="628650" lvl="1" indent="-285750">
              <a:lnSpc>
                <a:spcPct val="90000"/>
              </a:lnSpc>
              <a:spcBef>
                <a:spcPts val="750"/>
              </a:spcBef>
              <a:buFont typeface="Wingdings" panose="05000000000000000000" pitchFamily="2" charset="2"/>
              <a:buChar char="§"/>
            </a:pPr>
            <a:r>
              <a:rPr lang="en-US" b="1" dirty="0">
                <a:latin typeface="Arial Nova Cond" panose="020B0506020202020204" pitchFamily="34" charset="0"/>
              </a:rPr>
              <a:t>Initialized</a:t>
            </a:r>
            <a:r>
              <a:rPr lang="en-US" dirty="0">
                <a:latin typeface="Arial Nova Cond" panose="020B0506020202020204" pitchFamily="34" charset="0"/>
              </a:rPr>
              <a:t>: all </a:t>
            </a:r>
            <a:r>
              <a:rPr lang="en-US" dirty="0" err="1">
                <a:latin typeface="Arial Nova Cond" panose="020B0506020202020204" pitchFamily="34" charset="0"/>
              </a:rPr>
              <a:t>init</a:t>
            </a:r>
            <a:r>
              <a:rPr lang="en-US" dirty="0">
                <a:latin typeface="Arial Nova Cond" panose="020B0506020202020204" pitchFamily="34" charset="0"/>
              </a:rPr>
              <a:t> containers have started successfully</a:t>
            </a:r>
          </a:p>
          <a:p>
            <a:pPr marL="628650" lvl="1" indent="-285750">
              <a:lnSpc>
                <a:spcPct val="90000"/>
              </a:lnSpc>
              <a:spcBef>
                <a:spcPts val="750"/>
              </a:spcBef>
              <a:buFont typeface="Wingdings" panose="05000000000000000000" pitchFamily="2" charset="2"/>
              <a:buChar char="§"/>
            </a:pPr>
            <a:r>
              <a:rPr lang="en-US" b="1" dirty="0" err="1">
                <a:latin typeface="Arial Nova Cond" panose="020B0506020202020204" pitchFamily="34" charset="0"/>
              </a:rPr>
              <a:t>Unschedulable</a:t>
            </a:r>
            <a:r>
              <a:rPr lang="en-US" dirty="0">
                <a:latin typeface="Arial Nova Cond" panose="020B0506020202020204" pitchFamily="34" charset="0"/>
              </a:rPr>
              <a:t>: the scheduler cannot schedule the Pod right now, for example due to lacking of resources or other constraints</a:t>
            </a:r>
          </a:p>
          <a:p>
            <a:pPr marL="628650" lvl="1" indent="-285750">
              <a:lnSpc>
                <a:spcPct val="90000"/>
              </a:lnSpc>
              <a:spcBef>
                <a:spcPts val="750"/>
              </a:spcBef>
              <a:buFont typeface="Wingdings" panose="05000000000000000000" pitchFamily="2" charset="2"/>
              <a:buChar char="§"/>
            </a:pPr>
            <a:r>
              <a:rPr lang="en-US" b="1" dirty="0" err="1">
                <a:latin typeface="Arial Nova Cond" panose="020B0506020202020204" pitchFamily="34" charset="0"/>
              </a:rPr>
              <a:t>ContainersReady</a:t>
            </a:r>
            <a:r>
              <a:rPr lang="en-US" dirty="0">
                <a:latin typeface="Arial Nova Cond" panose="020B0506020202020204" pitchFamily="34" charset="0"/>
              </a:rPr>
              <a:t>: all containers in the Pod are ready</a:t>
            </a:r>
          </a:p>
        </p:txBody>
      </p:sp>
      <p:sp>
        <p:nvSpPr>
          <p:cNvPr id="2" name="Slide Number Placeholder 1">
            <a:extLst>
              <a:ext uri="{FF2B5EF4-FFF2-40B4-BE49-F238E27FC236}">
                <a16:creationId xmlns:a16="http://schemas.microsoft.com/office/drawing/2014/main" id="{72AA3B2D-1D3F-4817-BA8C-BBD7D9F3F803}"/>
              </a:ext>
            </a:extLst>
          </p:cNvPr>
          <p:cNvSpPr>
            <a:spLocks noGrp="1"/>
          </p:cNvSpPr>
          <p:nvPr>
            <p:ph type="sldNum" sz="quarter" idx="12"/>
          </p:nvPr>
        </p:nvSpPr>
        <p:spPr/>
        <p:txBody>
          <a:bodyPr/>
          <a:lstStyle/>
          <a:p>
            <a:fld id="{C60C2248-B95D-984B-A0F4-42B9A4652AA7}" type="slidenum">
              <a:rPr lang="en-US" smtClean="0"/>
              <a:pPr/>
              <a:t>55</a:t>
            </a:fld>
            <a:endParaRPr lang="en-US" dirty="0"/>
          </a:p>
        </p:txBody>
      </p:sp>
    </p:spTree>
    <p:extLst>
      <p:ext uri="{BB962C8B-B14F-4D97-AF65-F5344CB8AC3E}">
        <p14:creationId xmlns:p14="http://schemas.microsoft.com/office/powerpoint/2010/main" val="32116787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42" name="Content Placeholder 2"/>
          <p:cNvSpPr txBox="1">
            <a:spLocks/>
          </p:cNvSpPr>
          <p:nvPr/>
        </p:nvSpPr>
        <p:spPr>
          <a:xfrm>
            <a:off x="126724" y="529258"/>
            <a:ext cx="8712484" cy="46142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p>
        </p:txBody>
      </p:sp>
      <p:sp>
        <p:nvSpPr>
          <p:cNvPr id="33" name="Title 1"/>
          <p:cNvSpPr txBox="1">
            <a:spLocks/>
          </p:cNvSpPr>
          <p:nvPr/>
        </p:nvSpPr>
        <p:spPr>
          <a:xfrm>
            <a:off x="237861" y="316071"/>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Container States</a:t>
            </a:r>
          </a:p>
        </p:txBody>
      </p:sp>
      <p:sp>
        <p:nvSpPr>
          <p:cNvPr id="6" name="Rectangle 5"/>
          <p:cNvSpPr/>
          <p:nvPr/>
        </p:nvSpPr>
        <p:spPr>
          <a:xfrm>
            <a:off x="268357" y="849382"/>
            <a:ext cx="8487982" cy="3596882"/>
          </a:xfrm>
          <a:prstGeom prst="rect">
            <a:avLst/>
          </a:prstGeom>
        </p:spPr>
        <p:txBody>
          <a:bodyPr wrap="square">
            <a:spAutoFit/>
          </a:bodyPr>
          <a:lstStyle/>
          <a:p>
            <a:pPr marL="285750" indent="-285750">
              <a:lnSpc>
                <a:spcPct val="90000"/>
              </a:lnSpc>
              <a:spcBef>
                <a:spcPts val="750"/>
              </a:spcBef>
              <a:buFont typeface="Arial" panose="020B0604020202020204" pitchFamily="34" charset="0"/>
              <a:buChar char="•"/>
            </a:pPr>
            <a:r>
              <a:rPr lang="en-US" dirty="0">
                <a:latin typeface="Arial Nova Cond" panose="020B0506020202020204" pitchFamily="34" charset="0"/>
              </a:rPr>
              <a:t>Once Pod is assigned to a node by scheduler, kubelet starts creating containers using container runtime</a:t>
            </a:r>
          </a:p>
          <a:p>
            <a:pPr marL="285750" indent="-285750">
              <a:lnSpc>
                <a:spcPct val="90000"/>
              </a:lnSpc>
              <a:spcBef>
                <a:spcPts val="750"/>
              </a:spcBef>
              <a:buFont typeface="Arial" panose="020B0604020202020204" pitchFamily="34" charset="0"/>
              <a:buChar char="•"/>
            </a:pPr>
            <a:r>
              <a:rPr lang="en-US" dirty="0">
                <a:latin typeface="Arial Nova Cond" panose="020B0506020202020204" pitchFamily="34" charset="0"/>
              </a:rPr>
              <a:t>Using </a:t>
            </a:r>
            <a:r>
              <a:rPr lang="en-US" b="1" dirty="0">
                <a:solidFill>
                  <a:srgbClr val="00B050"/>
                </a:solidFill>
                <a:latin typeface="Arial Nova Cond" panose="020B0506020202020204" pitchFamily="34" charset="0"/>
              </a:rPr>
              <a:t>‘</a:t>
            </a:r>
            <a:r>
              <a:rPr lang="en-US" b="1" dirty="0" err="1">
                <a:solidFill>
                  <a:srgbClr val="00B050"/>
                </a:solidFill>
                <a:latin typeface="Arial Nova Cond" panose="020B0506020202020204" pitchFamily="34" charset="0"/>
              </a:rPr>
              <a:t>kubectl</a:t>
            </a:r>
            <a:r>
              <a:rPr lang="en-US" b="1" dirty="0">
                <a:solidFill>
                  <a:srgbClr val="00B050"/>
                </a:solidFill>
                <a:latin typeface="Arial Nova Cond" panose="020B0506020202020204" pitchFamily="34" charset="0"/>
              </a:rPr>
              <a:t> get pod PODNAME –o </a:t>
            </a:r>
            <a:r>
              <a:rPr lang="en-US" b="1" dirty="0" err="1">
                <a:solidFill>
                  <a:srgbClr val="00B050"/>
                </a:solidFill>
                <a:latin typeface="Arial Nova Cond" panose="020B0506020202020204" pitchFamily="34" charset="0"/>
              </a:rPr>
              <a:t>yaml</a:t>
            </a:r>
            <a:r>
              <a:rPr lang="en-US" b="1" dirty="0">
                <a:solidFill>
                  <a:srgbClr val="00B050"/>
                </a:solidFill>
                <a:latin typeface="Arial Nova Cond" panose="020B0506020202020204" pitchFamily="34" charset="0"/>
              </a:rPr>
              <a:t>’ </a:t>
            </a:r>
            <a:r>
              <a:rPr lang="en-US" dirty="0">
                <a:latin typeface="Arial Nova Cond" panose="020B0506020202020204" pitchFamily="34" charset="0"/>
              </a:rPr>
              <a:t>state is displayed for each container within that Pod</a:t>
            </a:r>
          </a:p>
          <a:p>
            <a:pPr marL="285750" indent="-285750">
              <a:lnSpc>
                <a:spcPct val="90000"/>
              </a:lnSpc>
              <a:spcBef>
                <a:spcPts val="750"/>
              </a:spcBef>
              <a:buFont typeface="Arial" panose="020B0604020202020204" pitchFamily="34" charset="0"/>
              <a:buChar char="•"/>
            </a:pPr>
            <a:r>
              <a:rPr lang="en-US" dirty="0">
                <a:latin typeface="Arial Nova Cond" panose="020B0506020202020204" pitchFamily="34" charset="0"/>
              </a:rPr>
              <a:t>There are three possible states of containers:</a:t>
            </a:r>
          </a:p>
          <a:p>
            <a:pPr marL="628650" lvl="1" indent="-285750">
              <a:lnSpc>
                <a:spcPct val="90000"/>
              </a:lnSpc>
              <a:spcBef>
                <a:spcPts val="750"/>
              </a:spcBef>
              <a:buFont typeface="Wingdings" panose="05000000000000000000" pitchFamily="2" charset="2"/>
              <a:buChar char="§"/>
            </a:pPr>
            <a:r>
              <a:rPr lang="en-US" b="1" dirty="0">
                <a:latin typeface="Arial Nova Cond" panose="020B0506020202020204" pitchFamily="34" charset="0"/>
              </a:rPr>
              <a:t>Waiting</a:t>
            </a:r>
            <a:r>
              <a:rPr lang="en-US" dirty="0">
                <a:latin typeface="Arial Nova Cond" panose="020B0506020202020204" pitchFamily="34" charset="0"/>
              </a:rPr>
              <a:t>: A container in Waiting state still indicates that its pulling images, applying Secrets, </a:t>
            </a:r>
            <a:r>
              <a:rPr lang="en-US" dirty="0" err="1">
                <a:latin typeface="Arial Nova Cond" panose="020B0506020202020204" pitchFamily="34" charset="0"/>
              </a:rPr>
              <a:t>etc</a:t>
            </a:r>
            <a:endParaRPr lang="en-US" dirty="0">
              <a:latin typeface="Arial Nova Cond" panose="020B0506020202020204" pitchFamily="34" charset="0"/>
            </a:endParaRPr>
          </a:p>
          <a:p>
            <a:pPr marL="628650" lvl="1" indent="-285750">
              <a:lnSpc>
                <a:spcPct val="90000"/>
              </a:lnSpc>
              <a:spcBef>
                <a:spcPts val="750"/>
              </a:spcBef>
              <a:buFont typeface="Wingdings" panose="05000000000000000000" pitchFamily="2" charset="2"/>
              <a:buChar char="§"/>
            </a:pPr>
            <a:r>
              <a:rPr lang="en-US" b="1" dirty="0">
                <a:latin typeface="Arial Nova Cond" panose="020B0506020202020204" pitchFamily="34" charset="0"/>
              </a:rPr>
              <a:t>Running</a:t>
            </a:r>
            <a:r>
              <a:rPr lang="en-US" dirty="0">
                <a:latin typeface="Arial Nova Cond" panose="020B0506020202020204" pitchFamily="34" charset="0"/>
              </a:rPr>
              <a:t>: Indicates that the container is executing without issues. Once a container enters into Running</a:t>
            </a:r>
          </a:p>
          <a:p>
            <a:pPr marL="628650" lvl="1" indent="-285750">
              <a:lnSpc>
                <a:spcPct val="90000"/>
              </a:lnSpc>
              <a:spcBef>
                <a:spcPts val="750"/>
              </a:spcBef>
              <a:buFont typeface="Wingdings" panose="05000000000000000000" pitchFamily="2" charset="2"/>
              <a:buChar char="§"/>
            </a:pPr>
            <a:r>
              <a:rPr lang="en-US" b="1" dirty="0">
                <a:latin typeface="Arial Nova Cond" panose="020B0506020202020204" pitchFamily="34" charset="0"/>
              </a:rPr>
              <a:t>Terminated</a:t>
            </a:r>
            <a:r>
              <a:rPr lang="en-US" dirty="0">
                <a:latin typeface="Arial Nova Cond" panose="020B0506020202020204" pitchFamily="34" charset="0"/>
              </a:rPr>
              <a:t>: Indicates that the container completed its execution and has stopped </a:t>
            </a:r>
            <a:r>
              <a:rPr lang="en-US" dirty="0" err="1">
                <a:latin typeface="Arial Nova Cond" panose="020B0506020202020204" pitchFamily="34" charset="0"/>
              </a:rPr>
              <a:t>running.A</a:t>
            </a:r>
            <a:r>
              <a:rPr lang="en-US" dirty="0">
                <a:latin typeface="Arial Nova Cond" panose="020B0506020202020204" pitchFamily="34" charset="0"/>
              </a:rPr>
              <a:t> container enters into this when it has successfully completed execution or when it has failed for some reason</a:t>
            </a:r>
          </a:p>
        </p:txBody>
      </p:sp>
      <p:sp>
        <p:nvSpPr>
          <p:cNvPr id="2" name="Slide Number Placeholder 1">
            <a:extLst>
              <a:ext uri="{FF2B5EF4-FFF2-40B4-BE49-F238E27FC236}">
                <a16:creationId xmlns:a16="http://schemas.microsoft.com/office/drawing/2014/main" id="{1B423CF5-2E5F-4E95-82AA-8F1DE8747819}"/>
              </a:ext>
            </a:extLst>
          </p:cNvPr>
          <p:cNvSpPr>
            <a:spLocks noGrp="1"/>
          </p:cNvSpPr>
          <p:nvPr>
            <p:ph type="sldNum" sz="quarter" idx="12"/>
          </p:nvPr>
        </p:nvSpPr>
        <p:spPr/>
        <p:txBody>
          <a:bodyPr/>
          <a:lstStyle/>
          <a:p>
            <a:fld id="{C60C2248-B95D-984B-A0F4-42B9A4652AA7}" type="slidenum">
              <a:rPr lang="en-US" smtClean="0"/>
              <a:pPr/>
              <a:t>56</a:t>
            </a:fld>
            <a:endParaRPr lang="en-US" dirty="0"/>
          </a:p>
        </p:txBody>
      </p:sp>
    </p:spTree>
    <p:extLst>
      <p:ext uri="{BB962C8B-B14F-4D97-AF65-F5344CB8AC3E}">
        <p14:creationId xmlns:p14="http://schemas.microsoft.com/office/powerpoint/2010/main" val="3859769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H="1">
            <a:off x="9004103" y="1403085"/>
            <a:ext cx="1" cy="293190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861910" y="719345"/>
            <a:ext cx="17006" cy="358508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 idx="1"/>
            <a:endCxn id="8" idx="1"/>
          </p:cNvCxnSpPr>
          <p:nvPr/>
        </p:nvCxnSpPr>
        <p:spPr>
          <a:xfrm>
            <a:off x="324699" y="3015285"/>
            <a:ext cx="17005" cy="13233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608213" y="719345"/>
            <a:ext cx="17006" cy="358508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Content Placeholder 2"/>
          <p:cNvSpPr txBox="1">
            <a:spLocks/>
          </p:cNvSpPr>
          <p:nvPr/>
        </p:nvSpPr>
        <p:spPr>
          <a:xfrm>
            <a:off x="324699" y="264629"/>
            <a:ext cx="8712484" cy="46142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dirty="0">
              <a:latin typeface="Arial Nova Cond" panose="020B0506020202020204" pitchFamily="34" charset="0"/>
            </a:endParaRPr>
          </a:p>
        </p:txBody>
      </p:sp>
      <p:sp>
        <p:nvSpPr>
          <p:cNvPr id="33" name="Title 1"/>
          <p:cNvSpPr txBox="1">
            <a:spLocks/>
          </p:cNvSpPr>
          <p:nvPr/>
        </p:nvSpPr>
        <p:spPr>
          <a:xfrm>
            <a:off x="126724" y="179593"/>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 Lifecycle</a:t>
            </a:r>
          </a:p>
        </p:txBody>
      </p:sp>
      <p:sp>
        <p:nvSpPr>
          <p:cNvPr id="8" name="Right Arrow 7"/>
          <p:cNvSpPr/>
          <p:nvPr/>
        </p:nvSpPr>
        <p:spPr>
          <a:xfrm>
            <a:off x="341704" y="4192256"/>
            <a:ext cx="8678473" cy="292712"/>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noFill/>
              <a:latin typeface="Arial Nova Cond" panose="020B0506020202020204" pitchFamily="34" charset="0"/>
            </a:endParaRPr>
          </a:p>
        </p:txBody>
      </p:sp>
      <p:sp>
        <p:nvSpPr>
          <p:cNvPr id="4" name="Rectangle 3"/>
          <p:cNvSpPr/>
          <p:nvPr/>
        </p:nvSpPr>
        <p:spPr>
          <a:xfrm>
            <a:off x="324699" y="2724565"/>
            <a:ext cx="1557959" cy="581439"/>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b="1" dirty="0" err="1">
                <a:latin typeface="Arial Nova Cond" panose="020B0506020202020204" pitchFamily="34" charset="0"/>
              </a:rPr>
              <a:t>Init</a:t>
            </a:r>
            <a:r>
              <a:rPr lang="en-US" sz="1600" b="1" dirty="0">
                <a:latin typeface="Arial Nova Cond" panose="020B0506020202020204" pitchFamily="34" charset="0"/>
              </a:rPr>
              <a:t> Container</a:t>
            </a:r>
          </a:p>
        </p:txBody>
      </p:sp>
      <p:sp>
        <p:nvSpPr>
          <p:cNvPr id="10" name="Rectangle 9"/>
          <p:cNvSpPr/>
          <p:nvPr/>
        </p:nvSpPr>
        <p:spPr>
          <a:xfrm>
            <a:off x="2608215" y="2720838"/>
            <a:ext cx="6411962" cy="58143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b="1" dirty="0">
                <a:latin typeface="Arial Nova Cond" panose="020B0506020202020204" pitchFamily="34" charset="0"/>
              </a:rPr>
              <a:t>Main Container</a:t>
            </a:r>
          </a:p>
        </p:txBody>
      </p:sp>
      <p:sp>
        <p:nvSpPr>
          <p:cNvPr id="11" name="Rectangle 10"/>
          <p:cNvSpPr/>
          <p:nvPr/>
        </p:nvSpPr>
        <p:spPr>
          <a:xfrm>
            <a:off x="2608214" y="1372524"/>
            <a:ext cx="1749287" cy="581439"/>
          </a:xfrm>
          <a:prstGeom prst="rect">
            <a:avLst/>
          </a:prstGeom>
          <a:solidFill>
            <a:schemeClr val="accent4">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b="1" dirty="0">
                <a:latin typeface="Arial Nova Cond" panose="020B0506020202020204" pitchFamily="34" charset="0"/>
              </a:rPr>
              <a:t>Post Start Hook</a:t>
            </a:r>
          </a:p>
        </p:txBody>
      </p:sp>
      <p:sp>
        <p:nvSpPr>
          <p:cNvPr id="13" name="Rectangle 12"/>
          <p:cNvSpPr/>
          <p:nvPr/>
        </p:nvSpPr>
        <p:spPr>
          <a:xfrm>
            <a:off x="7270890" y="1343700"/>
            <a:ext cx="1749287" cy="581439"/>
          </a:xfrm>
          <a:prstGeom prst="rect">
            <a:avLst/>
          </a:prstGeom>
          <a:solidFill>
            <a:schemeClr val="accent4">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b="1" dirty="0">
                <a:latin typeface="Arial Nova Cond" panose="020B0506020202020204" pitchFamily="34" charset="0"/>
              </a:rPr>
              <a:t>Pre Start Hook</a:t>
            </a:r>
          </a:p>
        </p:txBody>
      </p:sp>
      <p:sp>
        <p:nvSpPr>
          <p:cNvPr id="14" name="Rectangle 13"/>
          <p:cNvSpPr/>
          <p:nvPr/>
        </p:nvSpPr>
        <p:spPr>
          <a:xfrm>
            <a:off x="4861911" y="363681"/>
            <a:ext cx="1749287" cy="581439"/>
          </a:xfrm>
          <a:prstGeom prst="rect">
            <a:avLst/>
          </a:prstGeom>
          <a:solidFill>
            <a:schemeClr val="accent2">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b="1" dirty="0">
                <a:latin typeface="Arial Nova Cond" panose="020B0506020202020204" pitchFamily="34" charset="0"/>
              </a:rPr>
              <a:t>Readiness Probe</a:t>
            </a:r>
          </a:p>
        </p:txBody>
      </p:sp>
      <p:sp>
        <p:nvSpPr>
          <p:cNvPr id="15" name="Rectangle 14"/>
          <p:cNvSpPr/>
          <p:nvPr/>
        </p:nvSpPr>
        <p:spPr>
          <a:xfrm>
            <a:off x="4861911" y="1159379"/>
            <a:ext cx="1749287" cy="581439"/>
          </a:xfrm>
          <a:prstGeom prst="rect">
            <a:avLst/>
          </a:prstGeom>
          <a:solidFill>
            <a:schemeClr val="accent2">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b="1" dirty="0">
                <a:latin typeface="Arial Nova Cond" panose="020B0506020202020204" pitchFamily="34" charset="0"/>
              </a:rPr>
              <a:t>Liveness Probe</a:t>
            </a:r>
          </a:p>
        </p:txBody>
      </p:sp>
      <p:cxnSp>
        <p:nvCxnSpPr>
          <p:cNvPr id="23" name="Straight Arrow Connector 22"/>
          <p:cNvCxnSpPr/>
          <p:nvPr/>
        </p:nvCxnSpPr>
        <p:spPr>
          <a:xfrm>
            <a:off x="2625219" y="719345"/>
            <a:ext cx="216000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2760285" y="369473"/>
            <a:ext cx="1966559" cy="338554"/>
          </a:xfrm>
          <a:prstGeom prst="rect">
            <a:avLst/>
          </a:prstGeom>
          <a:noFill/>
        </p:spPr>
        <p:txBody>
          <a:bodyPr wrap="square" rtlCol="0">
            <a:spAutoFit/>
          </a:bodyPr>
          <a:lstStyle/>
          <a:p>
            <a:r>
              <a:rPr lang="en-US" sz="1600" b="1" dirty="0">
                <a:latin typeface="Arial Nova Cond" panose="020B0506020202020204" pitchFamily="34" charset="0"/>
              </a:rPr>
              <a:t>Initial Delay Sec</a:t>
            </a:r>
          </a:p>
        </p:txBody>
      </p:sp>
      <p:sp>
        <p:nvSpPr>
          <p:cNvPr id="26" name="Up Arrow Callout 25"/>
          <p:cNvSpPr/>
          <p:nvPr/>
        </p:nvSpPr>
        <p:spPr>
          <a:xfrm>
            <a:off x="216240" y="3363866"/>
            <a:ext cx="2188223" cy="1244876"/>
          </a:xfrm>
          <a:prstGeom prst="upArrowCallout">
            <a:avLst>
              <a:gd name="adj1" fmla="val 29791"/>
              <a:gd name="adj2" fmla="val 25000"/>
              <a:gd name="adj3" fmla="val 7635"/>
              <a:gd name="adj4" fmla="val 83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u="sng" dirty="0">
                <a:solidFill>
                  <a:schemeClr val="tx1"/>
                </a:solidFill>
                <a:latin typeface="Arial Nova Cond" panose="020B0506020202020204" pitchFamily="34" charset="0"/>
              </a:rPr>
              <a:t>Type</a:t>
            </a:r>
            <a:r>
              <a:rPr lang="en-US" sz="1600" b="1" dirty="0">
                <a:solidFill>
                  <a:schemeClr val="tx1"/>
                </a:solidFill>
                <a:latin typeface="Arial Nova Cond" panose="020B0506020202020204" pitchFamily="34" charset="0"/>
              </a:rPr>
              <a:t>                    </a:t>
            </a:r>
            <a:r>
              <a:rPr lang="en-US" sz="1600" b="1" u="sng" dirty="0">
                <a:solidFill>
                  <a:schemeClr val="tx1"/>
                </a:solidFill>
                <a:latin typeface="Arial Nova Cond" panose="020B0506020202020204" pitchFamily="34" charset="0"/>
              </a:rPr>
              <a:t>Status</a:t>
            </a:r>
          </a:p>
          <a:p>
            <a:r>
              <a:rPr lang="en-US" sz="1600" b="1" dirty="0">
                <a:latin typeface="Arial Nova Cond" panose="020B0506020202020204" pitchFamily="34" charset="0"/>
              </a:rPr>
              <a:t>Initialized             False</a:t>
            </a:r>
          </a:p>
          <a:p>
            <a:r>
              <a:rPr lang="en-US" sz="1600" b="1" dirty="0">
                <a:latin typeface="Arial Nova Cond" panose="020B0506020202020204" pitchFamily="34" charset="0"/>
              </a:rPr>
              <a:t>Ready                   False    </a:t>
            </a:r>
          </a:p>
          <a:p>
            <a:r>
              <a:rPr lang="en-US" sz="1600" b="1" dirty="0" err="1">
                <a:latin typeface="Arial Nova Cond" panose="020B0506020202020204" pitchFamily="34" charset="0"/>
              </a:rPr>
              <a:t>PodScheduled</a:t>
            </a:r>
            <a:r>
              <a:rPr lang="en-US" sz="1600" b="1" dirty="0">
                <a:latin typeface="Arial Nova Cond" panose="020B0506020202020204" pitchFamily="34" charset="0"/>
              </a:rPr>
              <a:t>      </a:t>
            </a:r>
            <a:r>
              <a:rPr lang="en-US" sz="1600" b="1" dirty="0">
                <a:solidFill>
                  <a:schemeClr val="accent5">
                    <a:lumMod val="50000"/>
                  </a:schemeClr>
                </a:solidFill>
                <a:latin typeface="Arial Nova Cond" panose="020B0506020202020204" pitchFamily="34" charset="0"/>
              </a:rPr>
              <a:t>True</a:t>
            </a:r>
          </a:p>
        </p:txBody>
      </p:sp>
      <p:sp>
        <p:nvSpPr>
          <p:cNvPr id="32" name="Up Arrow Callout 31"/>
          <p:cNvSpPr/>
          <p:nvPr/>
        </p:nvSpPr>
        <p:spPr>
          <a:xfrm>
            <a:off x="3767799" y="3316876"/>
            <a:ext cx="2188223" cy="1244876"/>
          </a:xfrm>
          <a:prstGeom prst="upArrowCallout">
            <a:avLst>
              <a:gd name="adj1" fmla="val 29791"/>
              <a:gd name="adj2" fmla="val 25000"/>
              <a:gd name="adj3" fmla="val 7635"/>
              <a:gd name="adj4" fmla="val 83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u="sng" dirty="0">
                <a:solidFill>
                  <a:schemeClr val="tx1"/>
                </a:solidFill>
                <a:latin typeface="Arial Nova Cond" panose="020B0506020202020204" pitchFamily="34" charset="0"/>
              </a:rPr>
              <a:t>Type</a:t>
            </a:r>
            <a:r>
              <a:rPr lang="en-US" sz="1600" b="1" dirty="0">
                <a:solidFill>
                  <a:schemeClr val="tx1"/>
                </a:solidFill>
                <a:latin typeface="Arial Nova Cond" panose="020B0506020202020204" pitchFamily="34" charset="0"/>
              </a:rPr>
              <a:t>                    </a:t>
            </a:r>
            <a:r>
              <a:rPr lang="en-US" sz="1600" b="1" u="sng" dirty="0">
                <a:solidFill>
                  <a:schemeClr val="tx1"/>
                </a:solidFill>
                <a:latin typeface="Arial Nova Cond" panose="020B0506020202020204" pitchFamily="34" charset="0"/>
              </a:rPr>
              <a:t>Status</a:t>
            </a:r>
          </a:p>
          <a:p>
            <a:r>
              <a:rPr lang="en-US" sz="1600" b="1" dirty="0">
                <a:latin typeface="Arial Nova Cond" panose="020B0506020202020204" pitchFamily="34" charset="0"/>
              </a:rPr>
              <a:t>Initialized              </a:t>
            </a:r>
            <a:r>
              <a:rPr lang="en-US" sz="1600" b="1" dirty="0">
                <a:solidFill>
                  <a:schemeClr val="accent5">
                    <a:lumMod val="50000"/>
                  </a:schemeClr>
                </a:solidFill>
                <a:latin typeface="Arial Nova Cond" panose="020B0506020202020204" pitchFamily="34" charset="0"/>
              </a:rPr>
              <a:t>True</a:t>
            </a:r>
            <a:endParaRPr lang="en-US" sz="1600" b="1" dirty="0">
              <a:latin typeface="Arial Nova Cond" panose="020B0506020202020204" pitchFamily="34" charset="0"/>
            </a:endParaRPr>
          </a:p>
          <a:p>
            <a:r>
              <a:rPr lang="en-US" sz="1600" b="1" dirty="0">
                <a:latin typeface="Arial Nova Cond" panose="020B0506020202020204" pitchFamily="34" charset="0"/>
              </a:rPr>
              <a:t>Ready                    False</a:t>
            </a:r>
          </a:p>
          <a:p>
            <a:r>
              <a:rPr lang="en-US" sz="1600" b="1" dirty="0" err="1">
                <a:latin typeface="Arial Nova Cond" panose="020B0506020202020204" pitchFamily="34" charset="0"/>
              </a:rPr>
              <a:t>PodScheduled</a:t>
            </a:r>
            <a:r>
              <a:rPr lang="en-US" sz="1600" b="1" dirty="0">
                <a:latin typeface="Arial Nova Cond" panose="020B0506020202020204" pitchFamily="34" charset="0"/>
              </a:rPr>
              <a:t>       </a:t>
            </a:r>
            <a:r>
              <a:rPr lang="en-US" sz="1600" b="1" dirty="0">
                <a:solidFill>
                  <a:schemeClr val="accent5">
                    <a:lumMod val="50000"/>
                  </a:schemeClr>
                </a:solidFill>
                <a:latin typeface="Arial Nova Cond" panose="020B0506020202020204" pitchFamily="34" charset="0"/>
              </a:rPr>
              <a:t>True</a:t>
            </a:r>
            <a:endParaRPr lang="en-US" sz="1600" b="1" dirty="0">
              <a:latin typeface="Arial Nova Cond" panose="020B0506020202020204" pitchFamily="34" charset="0"/>
            </a:endParaRPr>
          </a:p>
        </p:txBody>
      </p:sp>
      <p:sp>
        <p:nvSpPr>
          <p:cNvPr id="34" name="Up Arrow Callout 33"/>
          <p:cNvSpPr/>
          <p:nvPr/>
        </p:nvSpPr>
        <p:spPr>
          <a:xfrm>
            <a:off x="5517087" y="1687490"/>
            <a:ext cx="2188223" cy="1244876"/>
          </a:xfrm>
          <a:prstGeom prst="upArrowCallout">
            <a:avLst>
              <a:gd name="adj1" fmla="val 29791"/>
              <a:gd name="adj2" fmla="val 25000"/>
              <a:gd name="adj3" fmla="val 7635"/>
              <a:gd name="adj4" fmla="val 83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u="sng" dirty="0">
                <a:solidFill>
                  <a:schemeClr val="tx1"/>
                </a:solidFill>
                <a:latin typeface="Arial Nova Cond" panose="020B0506020202020204" pitchFamily="34" charset="0"/>
              </a:rPr>
              <a:t>Type</a:t>
            </a:r>
            <a:r>
              <a:rPr lang="en-US" sz="1600" b="1" dirty="0">
                <a:solidFill>
                  <a:schemeClr val="tx1"/>
                </a:solidFill>
                <a:latin typeface="Arial Nova Cond" panose="020B0506020202020204" pitchFamily="34" charset="0"/>
              </a:rPr>
              <a:t>                    </a:t>
            </a:r>
            <a:r>
              <a:rPr lang="en-US" sz="1600" b="1" u="sng" dirty="0">
                <a:solidFill>
                  <a:schemeClr val="tx1"/>
                </a:solidFill>
                <a:latin typeface="Arial Nova Cond" panose="020B0506020202020204" pitchFamily="34" charset="0"/>
              </a:rPr>
              <a:t>Status</a:t>
            </a:r>
          </a:p>
          <a:p>
            <a:r>
              <a:rPr lang="en-US" sz="1600" b="1" dirty="0">
                <a:latin typeface="Arial Nova Cond" panose="020B0506020202020204" pitchFamily="34" charset="0"/>
              </a:rPr>
              <a:t>Initialized               </a:t>
            </a:r>
            <a:r>
              <a:rPr lang="en-US" sz="1600" b="1" dirty="0">
                <a:solidFill>
                  <a:schemeClr val="accent5">
                    <a:lumMod val="50000"/>
                  </a:schemeClr>
                </a:solidFill>
                <a:latin typeface="Arial Nova Cond" panose="020B0506020202020204" pitchFamily="34" charset="0"/>
              </a:rPr>
              <a:t>True</a:t>
            </a:r>
            <a:endParaRPr lang="en-US" sz="1600" b="1" dirty="0">
              <a:latin typeface="Arial Nova Cond" panose="020B0506020202020204" pitchFamily="34" charset="0"/>
            </a:endParaRPr>
          </a:p>
          <a:p>
            <a:r>
              <a:rPr lang="en-US" sz="1600" b="1" dirty="0">
                <a:latin typeface="Arial Nova Cond" panose="020B0506020202020204" pitchFamily="34" charset="0"/>
              </a:rPr>
              <a:t>Ready                     </a:t>
            </a:r>
            <a:r>
              <a:rPr lang="en-US" sz="1600" b="1" dirty="0">
                <a:solidFill>
                  <a:schemeClr val="accent5">
                    <a:lumMod val="50000"/>
                  </a:schemeClr>
                </a:solidFill>
                <a:latin typeface="Arial Nova Cond" panose="020B0506020202020204" pitchFamily="34" charset="0"/>
              </a:rPr>
              <a:t>True</a:t>
            </a:r>
            <a:endParaRPr lang="en-US" sz="1600" b="1" dirty="0">
              <a:latin typeface="Arial Nova Cond" panose="020B0506020202020204" pitchFamily="34" charset="0"/>
            </a:endParaRPr>
          </a:p>
          <a:p>
            <a:r>
              <a:rPr lang="en-US" sz="1600" b="1" dirty="0" err="1">
                <a:latin typeface="Arial Nova Cond" panose="020B0506020202020204" pitchFamily="34" charset="0"/>
              </a:rPr>
              <a:t>PodScheduled</a:t>
            </a:r>
            <a:r>
              <a:rPr lang="en-US" sz="1600" b="1" dirty="0">
                <a:latin typeface="Arial Nova Cond" panose="020B0506020202020204" pitchFamily="34" charset="0"/>
              </a:rPr>
              <a:t>       </a:t>
            </a:r>
            <a:r>
              <a:rPr lang="en-US" sz="1600" b="1" dirty="0">
                <a:solidFill>
                  <a:schemeClr val="accent5">
                    <a:lumMod val="50000"/>
                  </a:schemeClr>
                </a:solidFill>
                <a:latin typeface="Arial Nova Cond" panose="020B0506020202020204" pitchFamily="34" charset="0"/>
              </a:rPr>
              <a:t>True</a:t>
            </a:r>
            <a:endParaRPr lang="en-US" sz="1600" b="1"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0753FAE9-20D6-41F8-8B56-1604B3FE0484}"/>
              </a:ext>
            </a:extLst>
          </p:cNvPr>
          <p:cNvSpPr>
            <a:spLocks noGrp="1"/>
          </p:cNvSpPr>
          <p:nvPr>
            <p:ph type="sldNum" sz="quarter" idx="12"/>
          </p:nvPr>
        </p:nvSpPr>
        <p:spPr/>
        <p:txBody>
          <a:bodyPr/>
          <a:lstStyle/>
          <a:p>
            <a:fld id="{C60C2248-B95D-984B-A0F4-42B9A4652AA7}" type="slidenum">
              <a:rPr lang="en-US" smtClean="0">
                <a:latin typeface="Arial Nova Cond" panose="020B0506020202020204" pitchFamily="34" charset="0"/>
              </a:rPr>
              <a:pPr/>
              <a:t>57</a:t>
            </a:fld>
            <a:endParaRPr lang="en-US" dirty="0">
              <a:latin typeface="Arial Nova Cond" panose="020B0506020202020204" pitchFamily="34" charset="0"/>
            </a:endParaRPr>
          </a:p>
        </p:txBody>
      </p:sp>
    </p:spTree>
    <p:extLst>
      <p:ext uri="{BB962C8B-B14F-4D97-AF65-F5344CB8AC3E}">
        <p14:creationId xmlns:p14="http://schemas.microsoft.com/office/powerpoint/2010/main" val="29329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10" grpId="0" animBg="1"/>
      <p:bldP spid="11" grpId="0" animBg="1"/>
      <p:bldP spid="13" grpId="0" animBg="1"/>
      <p:bldP spid="14" grpId="0" animBg="1"/>
      <p:bldP spid="15" grpId="0" animBg="1"/>
      <p:bldP spid="25" grpId="0"/>
      <p:bldP spid="26" grpId="0" animBg="1"/>
      <p:bldP spid="32" grpId="0" animBg="1"/>
      <p:bldP spid="3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410619" y="3277429"/>
            <a:ext cx="4479434" cy="1200329"/>
          </a:xfrm>
          <a:prstGeom prst="rect">
            <a:avLst/>
          </a:prstGeom>
        </p:spPr>
        <p:txBody>
          <a:bodyPr wrap="square">
            <a:spAutoFit/>
          </a:bodyPr>
          <a:lstStyle/>
          <a:p>
            <a:r>
              <a:rPr lang="en-US" sz="3600" b="1" dirty="0"/>
              <a:t>Labels &amp; Selectors</a:t>
            </a:r>
          </a:p>
          <a:p>
            <a:endParaRPr lang="en-US" sz="3600" b="1" dirty="0"/>
          </a:p>
        </p:txBody>
      </p:sp>
      <p:sp>
        <p:nvSpPr>
          <p:cNvPr id="2" name="Slide Number Placeholder 1">
            <a:extLst>
              <a:ext uri="{FF2B5EF4-FFF2-40B4-BE49-F238E27FC236}">
                <a16:creationId xmlns:a16="http://schemas.microsoft.com/office/drawing/2014/main" id="{EF703D39-FA77-4AC2-ADE9-5D62ED71529A}"/>
              </a:ext>
            </a:extLst>
          </p:cNvPr>
          <p:cNvSpPr>
            <a:spLocks noGrp="1"/>
          </p:cNvSpPr>
          <p:nvPr>
            <p:ph type="sldNum" sz="quarter" idx="12"/>
          </p:nvPr>
        </p:nvSpPr>
        <p:spPr/>
        <p:txBody>
          <a:bodyPr/>
          <a:lstStyle/>
          <a:p>
            <a:fld id="{C60C2248-B95D-984B-A0F4-42B9A4652AA7}" type="slidenum">
              <a:rPr lang="en-US" smtClean="0"/>
              <a:pPr/>
              <a:t>58</a:t>
            </a:fld>
            <a:endParaRPr lang="en-US" dirty="0"/>
          </a:p>
        </p:txBody>
      </p:sp>
    </p:spTree>
    <p:extLst>
      <p:ext uri="{BB962C8B-B14F-4D97-AF65-F5344CB8AC3E}">
        <p14:creationId xmlns:p14="http://schemas.microsoft.com/office/powerpoint/2010/main" val="752694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703D39-FA77-4AC2-ADE9-5D62ED71529A}"/>
              </a:ext>
            </a:extLst>
          </p:cNvPr>
          <p:cNvSpPr>
            <a:spLocks noGrp="1"/>
          </p:cNvSpPr>
          <p:nvPr>
            <p:ph type="sldNum" sz="quarter" idx="12"/>
          </p:nvPr>
        </p:nvSpPr>
        <p:spPr/>
        <p:txBody>
          <a:bodyPr/>
          <a:lstStyle/>
          <a:p>
            <a:fld id="{C60C2248-B95D-984B-A0F4-42B9A4652AA7}" type="slidenum">
              <a:rPr lang="en-US" smtClean="0"/>
              <a:pPr/>
              <a:t>59</a:t>
            </a:fld>
            <a:endParaRPr lang="en-US" dirty="0"/>
          </a:p>
        </p:txBody>
      </p:sp>
      <p:pic>
        <p:nvPicPr>
          <p:cNvPr id="4" name="Picture 3" descr="A close up of text on a white background&#10;&#10;Description automatically generated">
            <a:extLst>
              <a:ext uri="{FF2B5EF4-FFF2-40B4-BE49-F238E27FC236}">
                <a16:creationId xmlns:a16="http://schemas.microsoft.com/office/drawing/2014/main" id="{90D05CE4-0E74-4E2D-82E8-B84A41568C0C}"/>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8929" r="9357"/>
          <a:stretch/>
        </p:blipFill>
        <p:spPr>
          <a:xfrm>
            <a:off x="427424" y="0"/>
            <a:ext cx="8289151" cy="4681904"/>
          </a:xfrm>
          <a:prstGeom prst="rect">
            <a:avLst/>
          </a:prstGeom>
        </p:spPr>
      </p:pic>
    </p:spTree>
    <p:extLst>
      <p:ext uri="{BB962C8B-B14F-4D97-AF65-F5344CB8AC3E}">
        <p14:creationId xmlns:p14="http://schemas.microsoft.com/office/powerpoint/2010/main" val="1043359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42900" y="205982"/>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What is Kubernetes?</a:t>
            </a:r>
          </a:p>
        </p:txBody>
      </p:sp>
      <p:sp>
        <p:nvSpPr>
          <p:cNvPr id="3" name="Content Placeholder 2"/>
          <p:cNvSpPr txBox="1">
            <a:spLocks/>
          </p:cNvSpPr>
          <p:nvPr/>
        </p:nvSpPr>
        <p:spPr>
          <a:xfrm>
            <a:off x="188640" y="679005"/>
            <a:ext cx="8744345" cy="426272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latin typeface="Arial Nova Cond" panose="020B0506020202020204" pitchFamily="34" charset="0"/>
              </a:rPr>
              <a:t>K8s is an open-source </a:t>
            </a:r>
            <a:r>
              <a:rPr lang="en-US" sz="1800" b="1" dirty="0">
                <a:latin typeface="Arial Nova Cond" panose="020B0506020202020204" pitchFamily="34" charset="0"/>
              </a:rPr>
              <a:t>container-orchestration system </a:t>
            </a:r>
            <a:r>
              <a:rPr lang="en-US" sz="1800" dirty="0">
                <a:latin typeface="Arial Nova Cond" panose="020B0506020202020204" pitchFamily="34" charset="0"/>
              </a:rPr>
              <a:t>for automating deployment, scaling and </a:t>
            </a:r>
            <a:r>
              <a:rPr lang="en-US" sz="1800" b="1" dirty="0">
                <a:latin typeface="Arial Nova Cond" panose="020B0506020202020204" pitchFamily="34" charset="0"/>
              </a:rPr>
              <a:t>management of containerized applications </a:t>
            </a:r>
            <a:r>
              <a:rPr lang="en-US" sz="1800" dirty="0">
                <a:latin typeface="Arial Nova Cond" panose="020B0506020202020204" pitchFamily="34" charset="0"/>
              </a:rPr>
              <a:t>across clusters of hosts. </a:t>
            </a:r>
          </a:p>
          <a:p>
            <a:pPr algn="just"/>
            <a:r>
              <a:rPr lang="en-US" sz="1800" dirty="0">
                <a:latin typeface="Arial Nova Cond" panose="020B0506020202020204" pitchFamily="34" charset="0"/>
              </a:rPr>
              <a:t>At a high level, it takes multiple Containers running on different hosts and lets you use them together. </a:t>
            </a:r>
          </a:p>
          <a:p>
            <a:pPr algn="just"/>
            <a:r>
              <a:rPr lang="en-US" sz="1800" dirty="0">
                <a:latin typeface="Arial Nova Cond" panose="020B0506020202020204" pitchFamily="34" charset="0"/>
              </a:rPr>
              <a:t>Run containers anywhere on clusters of physical, virtual machines and cloud infrastructure.</a:t>
            </a:r>
          </a:p>
          <a:p>
            <a:pPr algn="just"/>
            <a:r>
              <a:rPr lang="en-US" sz="1800" dirty="0">
                <a:latin typeface="Arial Nova Cond" panose="020B0506020202020204" pitchFamily="34" charset="0"/>
              </a:rPr>
              <a:t>Start, stop, update, and manage a cluster of machines running containers in a consistent and maintainable way.</a:t>
            </a:r>
          </a:p>
          <a:p>
            <a:pPr algn="just"/>
            <a:r>
              <a:rPr lang="en-US" sz="1800" dirty="0">
                <a:latin typeface="Arial Nova Cond" panose="020B0506020202020204" pitchFamily="34" charset="0"/>
              </a:rPr>
              <a:t>A </a:t>
            </a:r>
            <a:r>
              <a:rPr lang="en-US" sz="1800" b="1" dirty="0">
                <a:latin typeface="Arial Nova Cond" panose="020B0506020202020204" pitchFamily="34" charset="0"/>
              </a:rPr>
              <a:t>declarative</a:t>
            </a:r>
            <a:r>
              <a:rPr lang="en-US" sz="1800" dirty="0">
                <a:latin typeface="Arial Nova Cond" panose="020B0506020202020204" pitchFamily="34" charset="0"/>
              </a:rPr>
              <a:t> &amp; </a:t>
            </a:r>
            <a:r>
              <a:rPr lang="en-US" sz="1800" b="1" dirty="0">
                <a:latin typeface="Arial Nova Cond" panose="020B0506020202020204" pitchFamily="34" charset="0"/>
              </a:rPr>
              <a:t>imperative</a:t>
            </a:r>
            <a:r>
              <a:rPr lang="en-US" sz="1800" dirty="0">
                <a:latin typeface="Arial Nova Cond" panose="020B0506020202020204" pitchFamily="34" charset="0"/>
              </a:rPr>
              <a:t> language for launching containers.</a:t>
            </a:r>
          </a:p>
          <a:p>
            <a:pPr algn="just"/>
            <a:r>
              <a:rPr lang="en-US" sz="1800" dirty="0">
                <a:latin typeface="Arial Nova Cond" panose="020B0506020202020204" pitchFamily="34" charset="0"/>
              </a:rPr>
              <a:t>We will define the </a:t>
            </a:r>
            <a:r>
              <a:rPr lang="en-US" sz="1800" i="1" dirty="0">
                <a:latin typeface="Arial Nova Cond" panose="020B0506020202020204" pitchFamily="34" charset="0"/>
              </a:rPr>
              <a:t>desired state</a:t>
            </a:r>
            <a:r>
              <a:rPr lang="en-US" sz="1800" dirty="0">
                <a:latin typeface="Arial Nova Cond" panose="020B0506020202020204" pitchFamily="34" charset="0"/>
              </a:rPr>
              <a:t>, K8s will monitor the current </a:t>
            </a:r>
            <a:r>
              <a:rPr lang="en-US" sz="1800" i="1" dirty="0">
                <a:latin typeface="Arial Nova Cond" panose="020B0506020202020204" pitchFamily="34" charset="0"/>
              </a:rPr>
              <a:t>actual state </a:t>
            </a:r>
            <a:r>
              <a:rPr lang="en-US" sz="1800" dirty="0">
                <a:latin typeface="Arial Nova Cond" panose="020B0506020202020204" pitchFamily="34" charset="0"/>
              </a:rPr>
              <a:t>and synchronize it with the </a:t>
            </a:r>
            <a:r>
              <a:rPr lang="en-US" sz="1800" i="1" dirty="0">
                <a:latin typeface="Arial Nova Cond" panose="020B0506020202020204" pitchFamily="34" charset="0"/>
              </a:rPr>
              <a:t>desired state, </a:t>
            </a:r>
            <a:r>
              <a:rPr lang="en-US" sz="1800" b="1" i="1" dirty="0">
                <a:latin typeface="Arial Nova Cond" panose="020B0506020202020204" pitchFamily="34" charset="0"/>
              </a:rPr>
              <a:t>What</a:t>
            </a:r>
            <a:r>
              <a:rPr lang="en-US" sz="1800" i="1" dirty="0">
                <a:latin typeface="Arial Nova Cond" panose="020B0506020202020204" pitchFamily="34" charset="0"/>
              </a:rPr>
              <a:t> we want.</a:t>
            </a:r>
          </a:p>
          <a:p>
            <a:pPr algn="just"/>
            <a:r>
              <a:rPr lang="en-US" sz="1800" dirty="0">
                <a:latin typeface="Arial Nova Cond" panose="020B0506020202020204" pitchFamily="34" charset="0"/>
              </a:rPr>
              <a:t>K8s provides the tooling to manage the </a:t>
            </a:r>
            <a:r>
              <a:rPr lang="en-US" sz="1800" b="1" dirty="0">
                <a:latin typeface="Arial Nova Cond" panose="020B0506020202020204" pitchFamily="34" charset="0"/>
              </a:rPr>
              <a:t>when</a:t>
            </a:r>
            <a:r>
              <a:rPr lang="en-US" sz="1800" dirty="0">
                <a:latin typeface="Arial Nova Cond" panose="020B0506020202020204" pitchFamily="34" charset="0"/>
              </a:rPr>
              <a:t>, </a:t>
            </a:r>
            <a:r>
              <a:rPr lang="en-US" sz="1800" b="1" dirty="0">
                <a:latin typeface="Arial Nova Cond" panose="020B0506020202020204" pitchFamily="34" charset="0"/>
              </a:rPr>
              <a:t>where</a:t>
            </a:r>
            <a:r>
              <a:rPr lang="en-US" sz="1800" dirty="0">
                <a:latin typeface="Arial Nova Cond" panose="020B0506020202020204" pitchFamily="34" charset="0"/>
              </a:rPr>
              <a:t>, and </a:t>
            </a:r>
            <a:r>
              <a:rPr lang="en-US" sz="1800" b="1" dirty="0">
                <a:latin typeface="Arial Nova Cond" panose="020B0506020202020204" pitchFamily="34" charset="0"/>
              </a:rPr>
              <a:t>how</a:t>
            </a:r>
            <a:r>
              <a:rPr lang="en-US" sz="1800" dirty="0">
                <a:latin typeface="Arial Nova Cond" panose="020B0506020202020204" pitchFamily="34" charset="0"/>
              </a:rPr>
              <a:t> many of the application stack and its components.</a:t>
            </a:r>
          </a:p>
          <a:p>
            <a:pPr algn="just"/>
            <a:r>
              <a:rPr lang="en-US" sz="1800" dirty="0">
                <a:latin typeface="Arial Nova Cond" panose="020B0506020202020204" pitchFamily="34" charset="0"/>
              </a:rPr>
              <a:t>K8s also allows  finer control of resource usage, such as CPU, memory, and disk space across our infrastructure.</a:t>
            </a:r>
          </a:p>
        </p:txBody>
      </p:sp>
      <p:sp>
        <p:nvSpPr>
          <p:cNvPr id="4" name="Slide Number Placeholder 3">
            <a:extLst>
              <a:ext uri="{FF2B5EF4-FFF2-40B4-BE49-F238E27FC236}">
                <a16:creationId xmlns:a16="http://schemas.microsoft.com/office/drawing/2014/main" id="{CF060480-6AEC-47FB-806A-4FACE58A151A}"/>
              </a:ext>
            </a:extLst>
          </p:cNvPr>
          <p:cNvSpPr>
            <a:spLocks noGrp="1"/>
          </p:cNvSpPr>
          <p:nvPr>
            <p:ph type="sldNum" sz="quarter" idx="12"/>
          </p:nvPr>
        </p:nvSpPr>
        <p:spPr/>
        <p:txBody>
          <a:bodyPr/>
          <a:lstStyle/>
          <a:p>
            <a:fld id="{C60C2248-B95D-984B-A0F4-42B9A4652AA7}" type="slidenum">
              <a:rPr lang="en-US" smtClean="0"/>
              <a:pPr/>
              <a:t>6</a:t>
            </a:fld>
            <a:endParaRPr lang="en-US" dirty="0"/>
          </a:p>
        </p:txBody>
      </p:sp>
    </p:spTree>
    <p:extLst>
      <p:ext uri="{BB962C8B-B14F-4D97-AF65-F5344CB8AC3E}">
        <p14:creationId xmlns:p14="http://schemas.microsoft.com/office/powerpoint/2010/main" val="14999717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68357" y="188767"/>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Labels &amp; Selectors</a:t>
            </a:r>
          </a:p>
        </p:txBody>
      </p:sp>
      <p:sp>
        <p:nvSpPr>
          <p:cNvPr id="8" name="Content Placeholder 2"/>
          <p:cNvSpPr txBox="1">
            <a:spLocks/>
          </p:cNvSpPr>
          <p:nvPr/>
        </p:nvSpPr>
        <p:spPr>
          <a:xfrm>
            <a:off x="268357" y="880772"/>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b="1" dirty="0">
                <a:latin typeface="Arial Nova Cond" panose="020B0506020202020204" pitchFamily="34" charset="0"/>
              </a:rPr>
              <a:t>Labels</a:t>
            </a:r>
            <a:r>
              <a:rPr lang="en-US" sz="1800" dirty="0">
                <a:latin typeface="Arial Nova Cond" panose="020B0506020202020204" pitchFamily="34" charset="0"/>
              </a:rPr>
              <a:t> are the mechanism you use to organize Kubernetes objects</a:t>
            </a:r>
          </a:p>
          <a:p>
            <a:pPr algn="just"/>
            <a:r>
              <a:rPr lang="en-US" sz="1800" dirty="0">
                <a:latin typeface="Arial Nova Cond" panose="020B0506020202020204" pitchFamily="34" charset="0"/>
              </a:rPr>
              <a:t>A label is a key-value pair without any predefined meaning that can be attached to the Objects</a:t>
            </a:r>
          </a:p>
          <a:p>
            <a:pPr algn="just"/>
            <a:r>
              <a:rPr lang="en-US" sz="1800" dirty="0">
                <a:latin typeface="Arial Nova Cond" panose="020B0506020202020204" pitchFamily="34" charset="0"/>
              </a:rPr>
              <a:t>Labels are similar to Tags in AWS or </a:t>
            </a:r>
            <a:r>
              <a:rPr lang="en-US" sz="1800" dirty="0" err="1">
                <a:latin typeface="Arial Nova Cond" panose="020B0506020202020204" pitchFamily="34" charset="0"/>
              </a:rPr>
              <a:t>Git</a:t>
            </a:r>
            <a:r>
              <a:rPr lang="en-US" sz="1800" dirty="0">
                <a:latin typeface="Arial Nova Cond" panose="020B0506020202020204" pitchFamily="34" charset="0"/>
              </a:rPr>
              <a:t> where you use a name to quick reference</a:t>
            </a:r>
          </a:p>
          <a:p>
            <a:pPr algn="just"/>
            <a:r>
              <a:rPr lang="en-US" sz="1800" dirty="0">
                <a:latin typeface="Arial Nova Cond" panose="020B0506020202020204" pitchFamily="34" charset="0"/>
              </a:rPr>
              <a:t>So you’re free to choose labels as you need it to refer an environment which is used for Dev or Testing or Production, refer an product group like </a:t>
            </a:r>
            <a:r>
              <a:rPr lang="en-US" sz="1800" dirty="0" err="1">
                <a:latin typeface="Arial Nova Cond" panose="020B0506020202020204" pitchFamily="34" charset="0"/>
              </a:rPr>
              <a:t>DepartmentX</a:t>
            </a:r>
            <a:r>
              <a:rPr lang="en-US" sz="1800" dirty="0">
                <a:latin typeface="Arial Nova Cond" panose="020B0506020202020204" pitchFamily="34" charset="0"/>
              </a:rPr>
              <a:t>, </a:t>
            </a:r>
            <a:r>
              <a:rPr lang="en-US" sz="1800" dirty="0" err="1">
                <a:latin typeface="Arial Nova Cond" panose="020B0506020202020204" pitchFamily="34" charset="0"/>
              </a:rPr>
              <a:t>DepartmentY</a:t>
            </a:r>
            <a:endParaRPr lang="en-US" sz="1800" dirty="0">
              <a:latin typeface="Arial Nova Cond" panose="020B0506020202020204" pitchFamily="34" charset="0"/>
            </a:endParaRPr>
          </a:p>
          <a:p>
            <a:pPr algn="just"/>
            <a:r>
              <a:rPr lang="en-US" sz="1800" dirty="0">
                <a:latin typeface="Arial Nova Cond" panose="020B0506020202020204" pitchFamily="34" charset="0"/>
              </a:rPr>
              <a:t>Multiple labels can be added to a single object</a:t>
            </a:r>
          </a:p>
        </p:txBody>
      </p:sp>
      <p:sp>
        <p:nvSpPr>
          <p:cNvPr id="2" name="Slide Number Placeholder 1">
            <a:extLst>
              <a:ext uri="{FF2B5EF4-FFF2-40B4-BE49-F238E27FC236}">
                <a16:creationId xmlns:a16="http://schemas.microsoft.com/office/drawing/2014/main" id="{5E304B55-3009-4E67-A93A-3523948EED91}"/>
              </a:ext>
            </a:extLst>
          </p:cNvPr>
          <p:cNvSpPr>
            <a:spLocks noGrp="1"/>
          </p:cNvSpPr>
          <p:nvPr>
            <p:ph type="sldNum" sz="quarter" idx="12"/>
          </p:nvPr>
        </p:nvSpPr>
        <p:spPr/>
        <p:txBody>
          <a:bodyPr/>
          <a:lstStyle/>
          <a:p>
            <a:fld id="{C60C2248-B95D-984B-A0F4-42B9A4652AA7}" type="slidenum">
              <a:rPr lang="en-US" smtClean="0"/>
              <a:pPr/>
              <a:t>60</a:t>
            </a:fld>
            <a:endParaRPr lang="en-US" dirty="0"/>
          </a:p>
        </p:txBody>
      </p:sp>
    </p:spTree>
    <p:extLst>
      <p:ext uri="{BB962C8B-B14F-4D97-AF65-F5344CB8AC3E}">
        <p14:creationId xmlns:p14="http://schemas.microsoft.com/office/powerpoint/2010/main" val="26379635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89453"/>
            <a:ext cx="8503920"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Pod Labels – Example6: </a:t>
            </a:r>
            <a:r>
              <a:rPr lang="en-US" sz="2400" b="1" dirty="0" err="1">
                <a:latin typeface="Arial Nova Cond" panose="020B0506020202020204" pitchFamily="34" charset="0"/>
              </a:rPr>
              <a:t>podlabels.yml</a:t>
            </a:r>
            <a:endParaRPr lang="en-US" sz="2400" b="1" dirty="0">
              <a:latin typeface="Arial Nova Cond" panose="020B0506020202020204" pitchFamily="34" charset="0"/>
            </a:endParaRPr>
          </a:p>
        </p:txBody>
      </p:sp>
      <p:sp>
        <p:nvSpPr>
          <p:cNvPr id="8" name="Content Placeholder 2"/>
          <p:cNvSpPr txBox="1">
            <a:spLocks/>
          </p:cNvSpPr>
          <p:nvPr/>
        </p:nvSpPr>
        <p:spPr>
          <a:xfrm>
            <a:off x="493432" y="536713"/>
            <a:ext cx="8650568" cy="46067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800" dirty="0">
                <a:latin typeface="Arial Nova Cond" panose="020B0506020202020204" pitchFamily="34" charset="0"/>
              </a:rPr>
              <a:t>kind: Pod</a:t>
            </a:r>
          </a:p>
          <a:p>
            <a:pPr marL="0" indent="0">
              <a:spcBef>
                <a:spcPts val="600"/>
              </a:spcBef>
              <a:buNone/>
            </a:pPr>
            <a:r>
              <a:rPr lang="en-US" sz="1800" dirty="0">
                <a:latin typeface="Arial Nova Cond" panose="020B0506020202020204" pitchFamily="34" charset="0"/>
              </a:rPr>
              <a:t>apiVersion: v1</a:t>
            </a:r>
          </a:p>
          <a:p>
            <a:pPr marL="0" indent="0">
              <a:spcBef>
                <a:spcPts val="600"/>
              </a:spcBef>
              <a:buNone/>
            </a:pPr>
            <a:r>
              <a:rPr lang="en-US" sz="1800" dirty="0">
                <a:latin typeface="Arial Nova Cond" panose="020B0506020202020204" pitchFamily="34" charset="0"/>
              </a:rPr>
              <a:t>metadata:</a:t>
            </a:r>
          </a:p>
          <a:p>
            <a:pPr marL="0" indent="0">
              <a:spcBef>
                <a:spcPts val="600"/>
              </a:spcBef>
              <a:buNone/>
            </a:pPr>
            <a:r>
              <a:rPr lang="en-US" sz="1800" dirty="0">
                <a:latin typeface="Arial Nova Cond" panose="020B0506020202020204" pitchFamily="34" charset="0"/>
              </a:rPr>
              <a:t>  name: </a:t>
            </a:r>
            <a:r>
              <a:rPr lang="en-US" sz="1800" dirty="0" err="1">
                <a:latin typeface="Arial Nova Cond" panose="020B0506020202020204" pitchFamily="34" charset="0"/>
              </a:rPr>
              <a:t>labelspod</a:t>
            </a:r>
            <a:endParaRPr lang="en-US" sz="1800" dirty="0">
              <a:latin typeface="Arial Nova Cond" panose="020B0506020202020204" pitchFamily="34" charset="0"/>
            </a:endParaRPr>
          </a:p>
          <a:p>
            <a:pPr marL="0" indent="0">
              <a:spcBef>
                <a:spcPts val="600"/>
              </a:spcBef>
              <a:buNone/>
            </a:pPr>
            <a:r>
              <a:rPr lang="en-US" sz="1800" dirty="0">
                <a:latin typeface="Arial Nova Cond" panose="020B0506020202020204" pitchFamily="34" charset="0"/>
              </a:rPr>
              <a:t>  labels:                                                    # Specifies the Label details under it</a:t>
            </a:r>
          </a:p>
          <a:p>
            <a:pPr marL="0" indent="0">
              <a:spcBef>
                <a:spcPts val="600"/>
              </a:spcBef>
              <a:buNone/>
            </a:pPr>
            <a:r>
              <a:rPr lang="en-US" sz="1800" dirty="0">
                <a:latin typeface="Arial Nova Cond" panose="020B0506020202020204" pitchFamily="34" charset="0"/>
              </a:rPr>
              <a:t>    &lt;app&gt;: &lt;test&gt;</a:t>
            </a:r>
          </a:p>
          <a:p>
            <a:pPr marL="0" indent="0">
              <a:spcBef>
                <a:spcPts val="600"/>
              </a:spcBef>
              <a:buNone/>
            </a:pPr>
            <a:r>
              <a:rPr lang="en-US" sz="1800" dirty="0">
                <a:latin typeface="Arial Nova Cond" panose="020B0506020202020204" pitchFamily="34" charset="0"/>
              </a:rPr>
              <a:t>    &lt;env&gt;: &lt;</a:t>
            </a:r>
            <a:r>
              <a:rPr lang="en-US" sz="1800" dirty="0" err="1">
                <a:latin typeface="Arial Nova Cond" panose="020B0506020202020204" pitchFamily="34" charset="0"/>
              </a:rPr>
              <a:t>prd</a:t>
            </a:r>
            <a:r>
              <a:rPr lang="en-US" sz="1800" dirty="0">
                <a:latin typeface="Arial Nova Cond" panose="020B0506020202020204" pitchFamily="34" charset="0"/>
              </a:rPr>
              <a:t>&gt;</a:t>
            </a:r>
          </a:p>
          <a:p>
            <a:pPr marL="0" indent="0">
              <a:spcBef>
                <a:spcPts val="600"/>
              </a:spcBef>
              <a:buNone/>
            </a:pPr>
            <a:r>
              <a:rPr lang="en-US" sz="1800" dirty="0">
                <a:latin typeface="Arial Nova Cond" panose="020B0506020202020204" pitchFamily="34" charset="0"/>
              </a:rPr>
              <a:t>spec: </a:t>
            </a:r>
          </a:p>
          <a:p>
            <a:pPr marL="0" indent="0">
              <a:spcBef>
                <a:spcPts val="600"/>
              </a:spcBef>
              <a:buNone/>
            </a:pPr>
            <a:r>
              <a:rPr lang="en-US" sz="1800" dirty="0">
                <a:latin typeface="Arial Nova Cond" panose="020B0506020202020204" pitchFamily="34" charset="0"/>
              </a:rPr>
              <a:t>    containers:</a:t>
            </a:r>
          </a:p>
          <a:p>
            <a:pPr marL="0" indent="0">
              <a:spcBef>
                <a:spcPts val="600"/>
              </a:spcBef>
              <a:buNone/>
            </a:pPr>
            <a:r>
              <a:rPr lang="en-US" sz="1800" dirty="0">
                <a:latin typeface="Arial Nova Cond" panose="020B0506020202020204" pitchFamily="34" charset="0"/>
              </a:rPr>
              <a:t>       - name: c00</a:t>
            </a:r>
          </a:p>
          <a:p>
            <a:pPr marL="0" indent="0">
              <a:spcBef>
                <a:spcPts val="600"/>
              </a:spcBef>
              <a:buNone/>
            </a:pPr>
            <a:r>
              <a:rPr lang="en-US" sz="1800" dirty="0">
                <a:latin typeface="Arial Nova Cond" panose="020B0506020202020204" pitchFamily="34" charset="0"/>
              </a:rPr>
              <a:t>         image: </a:t>
            </a:r>
            <a:r>
              <a:rPr lang="en-US" sz="1800" dirty="0" err="1">
                <a:latin typeface="Arial Nova Cond" panose="020B0506020202020204" pitchFamily="34" charset="0"/>
              </a:rPr>
              <a:t>ubuntu</a:t>
            </a:r>
            <a:endParaRPr lang="en-US" sz="1800" dirty="0">
              <a:latin typeface="Arial Nova Cond" panose="020B0506020202020204" pitchFamily="34" charset="0"/>
            </a:endParaRPr>
          </a:p>
          <a:p>
            <a:pPr marL="0" indent="0">
              <a:spcBef>
                <a:spcPts val="600"/>
              </a:spcBef>
              <a:buNone/>
            </a:pPr>
            <a:r>
              <a:rPr lang="en-US" sz="1800" dirty="0">
                <a:latin typeface="Arial Nova Cond" panose="020B0506020202020204" pitchFamily="34" charset="0"/>
              </a:rPr>
              <a:t>         command: ["/bin/bash", "-c", "while true; do echo Hello; sleep 5 ; done"]</a:t>
            </a:r>
          </a:p>
        </p:txBody>
      </p:sp>
      <p:sp>
        <p:nvSpPr>
          <p:cNvPr id="2" name="Slide Number Placeholder 1">
            <a:extLst>
              <a:ext uri="{FF2B5EF4-FFF2-40B4-BE49-F238E27FC236}">
                <a16:creationId xmlns:a16="http://schemas.microsoft.com/office/drawing/2014/main" id="{7FBC654B-F485-43AF-AB71-185BD3411AF3}"/>
              </a:ext>
            </a:extLst>
          </p:cNvPr>
          <p:cNvSpPr>
            <a:spLocks noGrp="1"/>
          </p:cNvSpPr>
          <p:nvPr>
            <p:ph type="sldNum" sz="quarter" idx="12"/>
          </p:nvPr>
        </p:nvSpPr>
        <p:spPr/>
        <p:txBody>
          <a:bodyPr/>
          <a:lstStyle/>
          <a:p>
            <a:fld id="{C60C2248-B95D-984B-A0F4-42B9A4652AA7}" type="slidenum">
              <a:rPr lang="en-US" smtClean="0"/>
              <a:pPr/>
              <a:t>61</a:t>
            </a:fld>
            <a:endParaRPr lang="en-US" dirty="0"/>
          </a:p>
        </p:txBody>
      </p:sp>
    </p:spTree>
    <p:extLst>
      <p:ext uri="{BB962C8B-B14F-4D97-AF65-F5344CB8AC3E}">
        <p14:creationId xmlns:p14="http://schemas.microsoft.com/office/powerpoint/2010/main" val="31171912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88640" y="321547"/>
            <a:ext cx="8650568" cy="42805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apply -f </a:t>
            </a:r>
            <a:r>
              <a:rPr lang="en-US" sz="1800" b="1" dirty="0" err="1">
                <a:solidFill>
                  <a:srgbClr val="800000"/>
                </a:solidFill>
                <a:latin typeface="Arial Nova Cond" panose="020B0506020202020204" pitchFamily="34" charset="0"/>
              </a:rPr>
              <a:t>podlabels.yml</a:t>
            </a:r>
            <a:endParaRPr lang="en-US" sz="1800" b="1" dirty="0">
              <a:solidFill>
                <a:srgbClr val="800000"/>
              </a:solidFill>
              <a:latin typeface="Arial Nova Cond" panose="020B0506020202020204" pitchFamily="34" charset="0"/>
            </a:endParaRPr>
          </a:p>
          <a:p>
            <a:pPr marL="0" indent="0">
              <a:spcBef>
                <a:spcPts val="600"/>
              </a:spcBef>
              <a:buNone/>
            </a:pPr>
            <a:endParaRPr lang="en-US" sz="1800" dirty="0">
              <a:latin typeface="Arial Nova Cond" panose="020B0506020202020204" pitchFamily="34" charset="0"/>
            </a:endParaRPr>
          </a:p>
          <a:p>
            <a:pPr>
              <a:spcBef>
                <a:spcPts val="600"/>
              </a:spcBef>
            </a:pPr>
            <a:r>
              <a:rPr lang="en-US" sz="1800" dirty="0">
                <a:latin typeface="Arial Nova Cond" panose="020B0506020202020204" pitchFamily="34" charset="0"/>
              </a:rPr>
              <a:t>To see list of pods available with details of Labels if any attached to it</a:t>
            </a:r>
          </a:p>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 --show-labels</a:t>
            </a:r>
          </a:p>
          <a:p>
            <a:pPr marL="0" indent="0">
              <a:spcBef>
                <a:spcPts val="600"/>
              </a:spcBef>
              <a:buNone/>
            </a:pPr>
            <a:endParaRPr lang="en-US" sz="1800" b="1" dirty="0">
              <a:solidFill>
                <a:srgbClr val="800000"/>
              </a:solidFill>
              <a:latin typeface="Arial Nova Cond" panose="020B0506020202020204" pitchFamily="34" charset="0"/>
            </a:endParaRPr>
          </a:p>
          <a:p>
            <a:pPr>
              <a:spcBef>
                <a:spcPts val="600"/>
              </a:spcBef>
            </a:pPr>
            <a:r>
              <a:rPr lang="en-US" sz="1800" dirty="0">
                <a:latin typeface="Arial Nova Cond" panose="020B0506020202020204" pitchFamily="34" charset="0"/>
              </a:rPr>
              <a:t>Add a label to an existing pod </a:t>
            </a:r>
          </a:p>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label pods </a:t>
            </a:r>
            <a:r>
              <a:rPr lang="en-US" sz="1800" b="1" dirty="0">
                <a:solidFill>
                  <a:srgbClr val="00B050"/>
                </a:solidFill>
                <a:latin typeface="Arial Nova Cond" panose="020B0506020202020204" pitchFamily="34" charset="0"/>
              </a:rPr>
              <a:t>&lt;</a:t>
            </a:r>
            <a:r>
              <a:rPr lang="en-US" sz="1800" b="1" dirty="0" err="1">
                <a:solidFill>
                  <a:srgbClr val="00B050"/>
                </a:solidFill>
                <a:latin typeface="Arial Nova Cond" panose="020B0506020202020204" pitchFamily="34" charset="0"/>
              </a:rPr>
              <a:t>podname</a:t>
            </a:r>
            <a:r>
              <a:rPr lang="en-US" sz="1800" b="1" dirty="0">
                <a:solidFill>
                  <a:srgbClr val="00B050"/>
                </a:solidFill>
                <a:latin typeface="Arial Nova Cond" panose="020B0506020202020204" pitchFamily="34" charset="0"/>
              </a:rPr>
              <a:t>&gt; &lt;</a:t>
            </a:r>
            <a:r>
              <a:rPr lang="en-US" sz="1800" b="1" dirty="0" err="1">
                <a:solidFill>
                  <a:srgbClr val="00B050"/>
                </a:solidFill>
                <a:latin typeface="Arial Nova Cond" panose="020B0506020202020204" pitchFamily="34" charset="0"/>
              </a:rPr>
              <a:t>labelkey</a:t>
            </a:r>
            <a:r>
              <a:rPr lang="en-US" sz="1800" b="1" dirty="0">
                <a:solidFill>
                  <a:srgbClr val="00B050"/>
                </a:solidFill>
                <a:latin typeface="Arial Nova Cond" panose="020B0506020202020204" pitchFamily="34" charset="0"/>
              </a:rPr>
              <a:t>&gt;=&lt;value&gt;</a:t>
            </a:r>
          </a:p>
          <a:p>
            <a:pPr marL="0" indent="0">
              <a:spcBef>
                <a:spcPts val="600"/>
              </a:spcBef>
              <a:buNone/>
            </a:pPr>
            <a:endParaRPr lang="en-US" sz="1800" b="1" dirty="0">
              <a:solidFill>
                <a:srgbClr val="800000"/>
              </a:solidFill>
              <a:latin typeface="Arial Nova Cond" panose="020B0506020202020204" pitchFamily="34" charset="0"/>
            </a:endParaRPr>
          </a:p>
          <a:p>
            <a:pPr>
              <a:spcBef>
                <a:spcPts val="600"/>
              </a:spcBef>
            </a:pPr>
            <a:r>
              <a:rPr lang="en-US" sz="1800" dirty="0">
                <a:latin typeface="Arial Nova Cond" panose="020B0506020202020204" pitchFamily="34" charset="0"/>
              </a:rPr>
              <a:t>List pods matching a label</a:t>
            </a:r>
          </a:p>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 -l </a:t>
            </a:r>
            <a:r>
              <a:rPr lang="en-US" sz="1800" b="1" dirty="0">
                <a:solidFill>
                  <a:srgbClr val="00B050"/>
                </a:solidFill>
                <a:latin typeface="Arial Nova Cond" panose="020B0506020202020204" pitchFamily="34" charset="0"/>
              </a:rPr>
              <a:t>&lt;label&gt;=&lt;value&gt;</a:t>
            </a:r>
          </a:p>
          <a:p>
            <a:pPr marL="0" indent="0">
              <a:spcBef>
                <a:spcPts val="600"/>
              </a:spcBef>
              <a:buNone/>
            </a:pPr>
            <a:endParaRPr lang="en-US" sz="1800" b="1" dirty="0">
              <a:solidFill>
                <a:srgbClr val="00B050"/>
              </a:solidFill>
              <a:latin typeface="Arial Nova Cond" panose="020B0506020202020204" pitchFamily="34" charset="0"/>
            </a:endParaRPr>
          </a:p>
          <a:p>
            <a:pPr>
              <a:spcBef>
                <a:spcPts val="600"/>
              </a:spcBef>
            </a:pPr>
            <a:r>
              <a:rPr lang="en-US" sz="1800" dirty="0">
                <a:latin typeface="Arial Nova Cond" panose="020B0506020202020204" pitchFamily="34" charset="0"/>
              </a:rPr>
              <a:t>We can also delete pods based on label selection</a:t>
            </a:r>
          </a:p>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 -l </a:t>
            </a:r>
            <a:r>
              <a:rPr lang="en-US" sz="1800" b="1" dirty="0">
                <a:solidFill>
                  <a:srgbClr val="00B050"/>
                </a:solidFill>
                <a:latin typeface="Arial Nova Cond" panose="020B0506020202020204" pitchFamily="34" charset="0"/>
              </a:rPr>
              <a:t>&lt;label&gt;=&lt;value&gt;</a:t>
            </a:r>
          </a:p>
          <a:p>
            <a:pPr marL="0" indent="0">
              <a:spcBef>
                <a:spcPts val="600"/>
              </a:spcBef>
              <a:buNone/>
            </a:pPr>
            <a:endParaRPr lang="en-US" sz="1800" b="1" dirty="0">
              <a:solidFill>
                <a:srgbClr val="800000"/>
              </a:solidFill>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EA19BCF4-DB03-491F-8290-71260EE74212}"/>
              </a:ext>
            </a:extLst>
          </p:cNvPr>
          <p:cNvSpPr>
            <a:spLocks noGrp="1"/>
          </p:cNvSpPr>
          <p:nvPr>
            <p:ph type="sldNum" sz="quarter" idx="12"/>
          </p:nvPr>
        </p:nvSpPr>
        <p:spPr/>
        <p:txBody>
          <a:bodyPr/>
          <a:lstStyle/>
          <a:p>
            <a:fld id="{C60C2248-B95D-984B-A0F4-42B9A4652AA7}" type="slidenum">
              <a:rPr lang="en-US" smtClean="0"/>
              <a:pPr/>
              <a:t>62</a:t>
            </a:fld>
            <a:endParaRPr lang="en-US" dirty="0"/>
          </a:p>
        </p:txBody>
      </p:sp>
    </p:spTree>
    <p:extLst>
      <p:ext uri="{BB962C8B-B14F-4D97-AF65-F5344CB8AC3E}">
        <p14:creationId xmlns:p14="http://schemas.microsoft.com/office/powerpoint/2010/main" val="17040832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68357" y="188767"/>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Label Selectors</a:t>
            </a:r>
          </a:p>
        </p:txBody>
      </p:sp>
      <p:sp>
        <p:nvSpPr>
          <p:cNvPr id="8" name="Content Placeholder 2"/>
          <p:cNvSpPr txBox="1">
            <a:spLocks/>
          </p:cNvSpPr>
          <p:nvPr/>
        </p:nvSpPr>
        <p:spPr>
          <a:xfrm>
            <a:off x="387661" y="692005"/>
            <a:ext cx="8650568" cy="426272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1800" dirty="0">
                <a:latin typeface="Arial Nova Cond" panose="020B0506020202020204" pitchFamily="34" charset="0"/>
              </a:rPr>
              <a:t>Unlike name/UIDs, Labels do not provide uniqueness, as in general, we can expect many objects to carry the same label</a:t>
            </a:r>
          </a:p>
          <a:p>
            <a:pPr>
              <a:lnSpc>
                <a:spcPct val="120000"/>
              </a:lnSpc>
            </a:pPr>
            <a:r>
              <a:rPr lang="en-US" sz="1800" dirty="0">
                <a:latin typeface="Arial Nova Cond" panose="020B0506020202020204" pitchFamily="34" charset="0"/>
              </a:rPr>
              <a:t> Once labels are attached to an object, we would need filters to narrow down and these are called as Label </a:t>
            </a:r>
            <a:r>
              <a:rPr lang="en-US" sz="1800" b="1" dirty="0">
                <a:latin typeface="Arial Nova Cond" panose="020B0506020202020204" pitchFamily="34" charset="0"/>
              </a:rPr>
              <a:t>Selectors</a:t>
            </a:r>
          </a:p>
          <a:p>
            <a:pPr>
              <a:lnSpc>
                <a:spcPct val="120000"/>
              </a:lnSpc>
            </a:pPr>
            <a:r>
              <a:rPr lang="en-US" sz="1800" dirty="0">
                <a:latin typeface="Arial Nova Cond" panose="020B0506020202020204" pitchFamily="34" charset="0"/>
              </a:rPr>
              <a:t>The API currently supports two types of selectors: </a:t>
            </a:r>
            <a:r>
              <a:rPr lang="en-US" sz="1800" b="1" i="1" dirty="0">
                <a:latin typeface="Arial Nova Cond" panose="020B0506020202020204" pitchFamily="34" charset="0"/>
              </a:rPr>
              <a:t>equality-based</a:t>
            </a:r>
            <a:r>
              <a:rPr lang="en-US" sz="1800" dirty="0">
                <a:latin typeface="Arial Nova Cond" panose="020B0506020202020204" pitchFamily="34" charset="0"/>
              </a:rPr>
              <a:t> and </a:t>
            </a:r>
            <a:r>
              <a:rPr lang="en-US" sz="1800" b="1" i="1" dirty="0">
                <a:latin typeface="Arial Nova Cond" panose="020B0506020202020204" pitchFamily="34" charset="0"/>
              </a:rPr>
              <a:t>set-based</a:t>
            </a:r>
            <a:endParaRPr lang="en-US" sz="1800" dirty="0">
              <a:latin typeface="Arial Nova Cond" panose="020B0506020202020204" pitchFamily="34" charset="0"/>
            </a:endParaRPr>
          </a:p>
          <a:p>
            <a:pPr>
              <a:lnSpc>
                <a:spcPct val="120000"/>
              </a:lnSpc>
            </a:pPr>
            <a:r>
              <a:rPr lang="en-US" sz="1800" dirty="0">
                <a:latin typeface="Arial Nova Cond" panose="020B0506020202020204" pitchFamily="34" charset="0"/>
              </a:rPr>
              <a:t>A label selector can be made of multiple </a:t>
            </a:r>
            <a:r>
              <a:rPr lang="en-US" sz="1800" i="1" dirty="0">
                <a:latin typeface="Arial Nova Cond" panose="020B0506020202020204" pitchFamily="34" charset="0"/>
              </a:rPr>
              <a:t>requirements</a:t>
            </a:r>
            <a:r>
              <a:rPr lang="en-US" sz="1800" dirty="0">
                <a:latin typeface="Arial Nova Cond" panose="020B0506020202020204" pitchFamily="34" charset="0"/>
              </a:rPr>
              <a:t> which are comma-separated</a:t>
            </a:r>
            <a:endParaRPr lang="en-US" sz="1800" b="1" dirty="0">
              <a:latin typeface="Arial Nova Cond" panose="020B0506020202020204" pitchFamily="34" charset="0"/>
            </a:endParaRPr>
          </a:p>
          <a:p>
            <a:pPr marL="0" indent="0">
              <a:buNone/>
            </a:pPr>
            <a:r>
              <a:rPr lang="en-US" sz="1800" b="1" i="1" dirty="0">
                <a:latin typeface="Arial Nova Cond" panose="020B0506020202020204" pitchFamily="34" charset="0"/>
              </a:rPr>
              <a:t>Equality-based</a:t>
            </a:r>
            <a:r>
              <a:rPr lang="en-US" sz="1800" b="1" dirty="0">
                <a:latin typeface="Arial Nova Cond" panose="020B0506020202020204" pitchFamily="34" charset="0"/>
              </a:rPr>
              <a:t> requirement: </a:t>
            </a:r>
            <a:r>
              <a:rPr lang="en-US" sz="1800" b="1" dirty="0">
                <a:solidFill>
                  <a:srgbClr val="800000"/>
                </a:solidFill>
                <a:latin typeface="Arial Nova Cond" panose="020B0506020202020204" pitchFamily="34" charset="0"/>
              </a:rPr>
              <a:t>( = , != )</a:t>
            </a:r>
          </a:p>
          <a:p>
            <a:pPr marL="0" indent="0">
              <a:buNone/>
            </a:pPr>
            <a:r>
              <a:rPr lang="en-US" sz="1800" b="1" dirty="0">
                <a:solidFill>
                  <a:srgbClr val="00B050"/>
                </a:solidFill>
                <a:latin typeface="Arial Nova Cond" panose="020B0506020202020204" pitchFamily="34" charset="0"/>
              </a:rPr>
              <a:t>	environment = production</a:t>
            </a:r>
          </a:p>
          <a:p>
            <a:pPr marL="0" indent="0">
              <a:buNone/>
            </a:pPr>
            <a:r>
              <a:rPr lang="en-US" sz="1800" b="1" dirty="0">
                <a:solidFill>
                  <a:srgbClr val="00B050"/>
                </a:solidFill>
                <a:latin typeface="Arial Nova Cond" panose="020B0506020202020204" pitchFamily="34" charset="0"/>
              </a:rPr>
              <a:t>	tier != frontend</a:t>
            </a:r>
          </a:p>
          <a:p>
            <a:pPr marL="0" indent="0">
              <a:buNone/>
            </a:pPr>
            <a:r>
              <a:rPr lang="en-US" sz="1800" b="1" i="1" dirty="0">
                <a:latin typeface="Arial Nova Cond" panose="020B0506020202020204" pitchFamily="34" charset="0"/>
              </a:rPr>
              <a:t>Set-based</a:t>
            </a:r>
            <a:r>
              <a:rPr lang="en-US" sz="1800" b="1" dirty="0">
                <a:latin typeface="Arial Nova Cond" panose="020B0506020202020204" pitchFamily="34" charset="0"/>
              </a:rPr>
              <a:t> requirement: </a:t>
            </a:r>
            <a:r>
              <a:rPr lang="en-US" sz="1800" b="1" dirty="0">
                <a:solidFill>
                  <a:srgbClr val="800000"/>
                </a:solidFill>
                <a:latin typeface="Arial Nova Cond" panose="020B0506020202020204" pitchFamily="34" charset="0"/>
              </a:rPr>
              <a:t>(</a:t>
            </a:r>
            <a:r>
              <a:rPr lang="en-US" sz="1800" b="1" dirty="0" err="1">
                <a:solidFill>
                  <a:srgbClr val="800000"/>
                </a:solidFill>
                <a:latin typeface="Arial Nova Cond" panose="020B0506020202020204" pitchFamily="34" charset="0"/>
              </a:rPr>
              <a:t>in,notin</a:t>
            </a:r>
            <a:r>
              <a:rPr lang="en-US" sz="1800" b="1" dirty="0">
                <a:solidFill>
                  <a:srgbClr val="800000"/>
                </a:solidFill>
                <a:latin typeface="Arial Nova Cond" panose="020B0506020202020204" pitchFamily="34" charset="0"/>
              </a:rPr>
              <a:t> and exists)</a:t>
            </a:r>
          </a:p>
          <a:p>
            <a:pPr marL="0" indent="0">
              <a:buNone/>
            </a:pPr>
            <a:r>
              <a:rPr lang="en-US" sz="1800" b="1" dirty="0">
                <a:solidFill>
                  <a:srgbClr val="00B050"/>
                </a:solidFill>
                <a:latin typeface="Arial Nova Cond" panose="020B0506020202020204" pitchFamily="34" charset="0"/>
              </a:rPr>
              <a:t>	environment in (production, </a:t>
            </a:r>
            <a:r>
              <a:rPr lang="en-US" sz="1800" b="1" dirty="0" err="1">
                <a:solidFill>
                  <a:srgbClr val="00B050"/>
                </a:solidFill>
                <a:latin typeface="Arial Nova Cond" panose="020B0506020202020204" pitchFamily="34" charset="0"/>
              </a:rPr>
              <a:t>qa</a:t>
            </a:r>
            <a:r>
              <a:rPr lang="en-US" sz="1800" b="1" dirty="0">
                <a:solidFill>
                  <a:srgbClr val="00B050"/>
                </a:solidFill>
                <a:latin typeface="Arial Nova Cond" panose="020B0506020202020204" pitchFamily="34" charset="0"/>
              </a:rPr>
              <a:t>)</a:t>
            </a:r>
          </a:p>
          <a:p>
            <a:pPr marL="0" indent="0">
              <a:buNone/>
            </a:pPr>
            <a:r>
              <a:rPr lang="en-US" sz="1800" b="1" dirty="0">
                <a:solidFill>
                  <a:srgbClr val="00B050"/>
                </a:solidFill>
                <a:latin typeface="Arial Nova Cond" panose="020B0506020202020204" pitchFamily="34" charset="0"/>
              </a:rPr>
              <a:t>	tier </a:t>
            </a:r>
            <a:r>
              <a:rPr lang="en-US" sz="1800" b="1" dirty="0" err="1">
                <a:solidFill>
                  <a:srgbClr val="00B050"/>
                </a:solidFill>
                <a:latin typeface="Arial Nova Cond" panose="020B0506020202020204" pitchFamily="34" charset="0"/>
              </a:rPr>
              <a:t>notin</a:t>
            </a:r>
            <a:r>
              <a:rPr lang="en-US" sz="1800" b="1" dirty="0">
                <a:solidFill>
                  <a:srgbClr val="00B050"/>
                </a:solidFill>
                <a:latin typeface="Arial Nova Cond" panose="020B0506020202020204" pitchFamily="34" charset="0"/>
              </a:rPr>
              <a:t> (frontend, backend)</a:t>
            </a:r>
          </a:p>
        </p:txBody>
      </p:sp>
      <p:sp>
        <p:nvSpPr>
          <p:cNvPr id="2" name="Slide Number Placeholder 1">
            <a:extLst>
              <a:ext uri="{FF2B5EF4-FFF2-40B4-BE49-F238E27FC236}">
                <a16:creationId xmlns:a16="http://schemas.microsoft.com/office/drawing/2014/main" id="{30DF66D6-7EDC-4DA6-85DB-DCB5E9C57E00}"/>
              </a:ext>
            </a:extLst>
          </p:cNvPr>
          <p:cNvSpPr>
            <a:spLocks noGrp="1"/>
          </p:cNvSpPr>
          <p:nvPr>
            <p:ph type="sldNum" sz="quarter" idx="12"/>
          </p:nvPr>
        </p:nvSpPr>
        <p:spPr/>
        <p:txBody>
          <a:bodyPr/>
          <a:lstStyle/>
          <a:p>
            <a:fld id="{C60C2248-B95D-984B-A0F4-42B9A4652AA7}" type="slidenum">
              <a:rPr lang="en-US" smtClean="0"/>
              <a:pPr/>
              <a:t>63</a:t>
            </a:fld>
            <a:endParaRPr lang="en-US" dirty="0"/>
          </a:p>
        </p:txBody>
      </p:sp>
    </p:spTree>
    <p:extLst>
      <p:ext uri="{BB962C8B-B14F-4D97-AF65-F5344CB8AC3E}">
        <p14:creationId xmlns:p14="http://schemas.microsoft.com/office/powerpoint/2010/main" val="1493215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DF66D6-7EDC-4DA6-85DB-DCB5E9C57E00}"/>
              </a:ext>
            </a:extLst>
          </p:cNvPr>
          <p:cNvSpPr>
            <a:spLocks noGrp="1"/>
          </p:cNvSpPr>
          <p:nvPr>
            <p:ph type="sldNum" sz="quarter" idx="12"/>
          </p:nvPr>
        </p:nvSpPr>
        <p:spPr/>
        <p:txBody>
          <a:bodyPr/>
          <a:lstStyle/>
          <a:p>
            <a:fld id="{C60C2248-B95D-984B-A0F4-42B9A4652AA7}" type="slidenum">
              <a:rPr lang="en-US" smtClean="0"/>
              <a:pPr/>
              <a:t>64</a:t>
            </a:fld>
            <a:endParaRPr lang="en-US" dirty="0"/>
          </a:p>
        </p:txBody>
      </p:sp>
      <p:pic>
        <p:nvPicPr>
          <p:cNvPr id="5" name="Picture 4" descr="A screenshot of a cell phone&#10;&#10;Description automatically generated">
            <a:extLst>
              <a:ext uri="{FF2B5EF4-FFF2-40B4-BE49-F238E27FC236}">
                <a16:creationId xmlns:a16="http://schemas.microsoft.com/office/drawing/2014/main" id="{6B57AD30-275F-476A-9114-A3472B8FBAC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9286" r="9358"/>
          <a:stretch/>
        </p:blipFill>
        <p:spPr>
          <a:xfrm>
            <a:off x="446314" y="0"/>
            <a:ext cx="8252920" cy="4681904"/>
          </a:xfrm>
          <a:prstGeom prst="rect">
            <a:avLst/>
          </a:prstGeom>
        </p:spPr>
      </p:pic>
    </p:spTree>
    <p:extLst>
      <p:ext uri="{BB962C8B-B14F-4D97-AF65-F5344CB8AC3E}">
        <p14:creationId xmlns:p14="http://schemas.microsoft.com/office/powerpoint/2010/main" val="22161882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DF66D6-7EDC-4DA6-85DB-DCB5E9C57E00}"/>
              </a:ext>
            </a:extLst>
          </p:cNvPr>
          <p:cNvSpPr>
            <a:spLocks noGrp="1"/>
          </p:cNvSpPr>
          <p:nvPr>
            <p:ph type="sldNum" sz="quarter" idx="12"/>
          </p:nvPr>
        </p:nvSpPr>
        <p:spPr/>
        <p:txBody>
          <a:bodyPr/>
          <a:lstStyle/>
          <a:p>
            <a:fld id="{C60C2248-B95D-984B-A0F4-42B9A4652AA7}" type="slidenum">
              <a:rPr lang="en-US" smtClean="0"/>
              <a:pPr/>
              <a:t>65</a:t>
            </a:fld>
            <a:endParaRPr lang="en-US" dirty="0"/>
          </a:p>
        </p:txBody>
      </p:sp>
      <p:pic>
        <p:nvPicPr>
          <p:cNvPr id="4" name="Picture 3" descr="A picture containing drawing&#10;&#10;Description automatically generated">
            <a:extLst>
              <a:ext uri="{FF2B5EF4-FFF2-40B4-BE49-F238E27FC236}">
                <a16:creationId xmlns:a16="http://schemas.microsoft.com/office/drawing/2014/main" id="{7B5804AF-0FBD-422B-9D7E-59B57A7201B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8929" r="9357"/>
          <a:stretch/>
        </p:blipFill>
        <p:spPr>
          <a:xfrm>
            <a:off x="467188" y="1"/>
            <a:ext cx="8289151" cy="4681904"/>
          </a:xfrm>
          <a:prstGeom prst="rect">
            <a:avLst/>
          </a:prstGeom>
        </p:spPr>
      </p:pic>
    </p:spTree>
    <p:extLst>
      <p:ext uri="{BB962C8B-B14F-4D97-AF65-F5344CB8AC3E}">
        <p14:creationId xmlns:p14="http://schemas.microsoft.com/office/powerpoint/2010/main" val="11840235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04792" y="562708"/>
            <a:ext cx="8650568" cy="48118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dirty="0">
              <a:solidFill>
                <a:srgbClr val="800000"/>
              </a:solidFill>
              <a:latin typeface="Arial Nova Cond" panose="020B0506020202020204" pitchFamily="34" charset="0"/>
            </a:endParaRPr>
          </a:p>
          <a:p>
            <a:pPr marL="0" indent="0">
              <a:buNone/>
            </a:pPr>
            <a:r>
              <a:rPr lang="en-US" sz="1800" b="1" dirty="0">
                <a:latin typeface="Arial Nova Cond" panose="020B0506020202020204" pitchFamily="34" charset="0"/>
              </a:rPr>
              <a:t>K8s also support set-based selectors </a:t>
            </a:r>
            <a:r>
              <a:rPr lang="en-US" sz="1800" b="1" dirty="0" err="1">
                <a:latin typeface="Arial Nova Cond" panose="020B0506020202020204" pitchFamily="34" charset="0"/>
              </a:rPr>
              <a:t>i.e</a:t>
            </a:r>
            <a:r>
              <a:rPr lang="en-US" sz="1800" b="1" dirty="0">
                <a:latin typeface="Arial Nova Cond" panose="020B0506020202020204" pitchFamily="34" charset="0"/>
              </a:rPr>
              <a:t> match multiple values</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 -l </a:t>
            </a:r>
            <a:r>
              <a:rPr lang="en-US" sz="1800" b="1" dirty="0">
                <a:solidFill>
                  <a:srgbClr val="00B050"/>
                </a:solidFill>
                <a:latin typeface="Arial Nova Cond" panose="020B0506020202020204" pitchFamily="34" charset="0"/>
              </a:rPr>
              <a:t>'label in (value1, value2)‘</a:t>
            </a:r>
          </a:p>
          <a:p>
            <a:pPr marL="0" indent="0">
              <a:buNone/>
            </a:pPr>
            <a:r>
              <a:rPr lang="en-US" sz="1800" dirty="0">
                <a:latin typeface="Arial Nova Cond" panose="020B0506020202020204" pitchFamily="34" charset="0"/>
              </a:rPr>
              <a:t>$ </a:t>
            </a:r>
            <a:r>
              <a:rPr lang="en-US" sz="1800" b="1" dirty="0">
                <a:solidFill>
                  <a:srgbClr val="00B050"/>
                </a:solidFill>
                <a:latin typeface="Arial Nova Cond" panose="020B0506020202020204" pitchFamily="34" charset="0"/>
              </a:rPr>
              <a:t>kubectl get pods -l 'env in (development, testing)‘</a:t>
            </a:r>
          </a:p>
          <a:p>
            <a:pPr marL="0" indent="0">
              <a:buNone/>
            </a:pPr>
            <a:endParaRPr lang="en-US" sz="1800" b="1" dirty="0">
              <a:solidFill>
                <a:srgbClr val="00B050"/>
              </a:solidFill>
              <a:latin typeface="Arial Nova Cond" panose="020B0506020202020204" pitchFamily="34" charset="0"/>
            </a:endParaRPr>
          </a:p>
          <a:p>
            <a:pPr marL="0" indent="0">
              <a:buNone/>
            </a:pPr>
            <a:r>
              <a:rPr lang="en-US" sz="1800" b="1" dirty="0">
                <a:latin typeface="Arial Nova Cond" panose="020B0506020202020204" pitchFamily="34" charset="0"/>
              </a:rPr>
              <a:t>List pods matching multiple values</a:t>
            </a:r>
          </a:p>
          <a:p>
            <a:pPr marL="0" indent="0">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 -l environment=testing, tier=frontend</a:t>
            </a:r>
            <a:endParaRPr lang="en-US" sz="1800" b="1" dirty="0">
              <a:solidFill>
                <a:srgbClr val="00B050"/>
              </a:solidFill>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E4478C1B-2539-4F33-BE28-683D619AAE93}"/>
              </a:ext>
            </a:extLst>
          </p:cNvPr>
          <p:cNvSpPr>
            <a:spLocks noGrp="1"/>
          </p:cNvSpPr>
          <p:nvPr>
            <p:ph type="sldNum" sz="quarter" idx="12"/>
          </p:nvPr>
        </p:nvSpPr>
        <p:spPr/>
        <p:txBody>
          <a:bodyPr/>
          <a:lstStyle/>
          <a:p>
            <a:fld id="{C60C2248-B95D-984B-A0F4-42B9A4652AA7}" type="slidenum">
              <a:rPr lang="en-US" smtClean="0"/>
              <a:pPr/>
              <a:t>66</a:t>
            </a:fld>
            <a:endParaRPr lang="en-US" dirty="0"/>
          </a:p>
        </p:txBody>
      </p:sp>
      <p:sp>
        <p:nvSpPr>
          <p:cNvPr id="4" name="Title 1">
            <a:extLst>
              <a:ext uri="{FF2B5EF4-FFF2-40B4-BE49-F238E27FC236}">
                <a16:creationId xmlns:a16="http://schemas.microsoft.com/office/drawing/2014/main" id="{7035A4D6-25AF-4FD2-8484-BDB497C9D67B}"/>
              </a:ext>
            </a:extLst>
          </p:cNvPr>
          <p:cNvSpPr txBox="1">
            <a:spLocks/>
          </p:cNvSpPr>
          <p:nvPr/>
        </p:nvSpPr>
        <p:spPr>
          <a:xfrm>
            <a:off x="268357" y="188767"/>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Label Selectors</a:t>
            </a:r>
          </a:p>
        </p:txBody>
      </p:sp>
    </p:spTree>
    <p:extLst>
      <p:ext uri="{BB962C8B-B14F-4D97-AF65-F5344CB8AC3E}">
        <p14:creationId xmlns:p14="http://schemas.microsoft.com/office/powerpoint/2010/main" val="38038375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68357" y="188767"/>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Node Selectors</a:t>
            </a:r>
          </a:p>
        </p:txBody>
      </p:sp>
      <p:sp>
        <p:nvSpPr>
          <p:cNvPr id="8" name="Content Placeholder 2"/>
          <p:cNvSpPr txBox="1">
            <a:spLocks/>
          </p:cNvSpPr>
          <p:nvPr/>
        </p:nvSpPr>
        <p:spPr>
          <a:xfrm>
            <a:off x="268357"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dirty="0">
                <a:latin typeface="Arial Nova Cond" panose="020B0506020202020204" pitchFamily="34" charset="0"/>
              </a:rPr>
              <a:t>One use case for selecting labels is to constrain the set of nodes onto which a pod can schedule </a:t>
            </a:r>
            <a:r>
              <a:rPr lang="en-US" sz="1800" dirty="0" err="1">
                <a:latin typeface="Arial Nova Cond" panose="020B0506020202020204" pitchFamily="34" charset="0"/>
              </a:rPr>
              <a:t>i.e</a:t>
            </a:r>
            <a:r>
              <a:rPr lang="en-US" sz="1800" dirty="0">
                <a:latin typeface="Arial Nova Cond" panose="020B0506020202020204" pitchFamily="34" charset="0"/>
              </a:rPr>
              <a:t> You can tell a </a:t>
            </a:r>
            <a:r>
              <a:rPr lang="en-US" sz="1800" dirty="0">
                <a:latin typeface="Arial Nova Cond" panose="020B0506020202020204" pitchFamily="34" charset="0"/>
                <a:hlinkClick r:id="rId3"/>
              </a:rPr>
              <a:t>pod</a:t>
            </a:r>
            <a:r>
              <a:rPr lang="en-US" sz="1800" dirty="0">
                <a:latin typeface="Arial Nova Cond" panose="020B0506020202020204" pitchFamily="34" charset="0"/>
              </a:rPr>
              <a:t> to only be able to run on particular </a:t>
            </a:r>
            <a:r>
              <a:rPr lang="en-US" sz="1800" dirty="0">
                <a:latin typeface="Arial Nova Cond" panose="020B0506020202020204" pitchFamily="34" charset="0"/>
                <a:hlinkClick r:id="rId4"/>
              </a:rPr>
              <a:t>nodes</a:t>
            </a:r>
            <a:endParaRPr lang="en-US" sz="1800" dirty="0">
              <a:latin typeface="Arial Nova Cond" panose="020B0506020202020204" pitchFamily="34" charset="0"/>
            </a:endParaRPr>
          </a:p>
          <a:p>
            <a:pPr algn="just">
              <a:lnSpc>
                <a:spcPct val="100000"/>
              </a:lnSpc>
            </a:pPr>
            <a:r>
              <a:rPr lang="en-US" sz="1800" dirty="0">
                <a:latin typeface="Arial Nova Cond" panose="020B0506020202020204" pitchFamily="34" charset="0"/>
              </a:rPr>
              <a:t>Generally such constraints are unnecessary, as the scheduler will automatically do a reasonable placement, but on certain circumstances  we might need it</a:t>
            </a:r>
          </a:p>
          <a:p>
            <a:pPr algn="just">
              <a:lnSpc>
                <a:spcPct val="100000"/>
              </a:lnSpc>
            </a:pPr>
            <a:r>
              <a:rPr lang="en-US" sz="1800" dirty="0">
                <a:latin typeface="Arial Nova Cond" panose="020B0506020202020204" pitchFamily="34" charset="0"/>
              </a:rPr>
              <a:t>We can use labels to tag </a:t>
            </a:r>
            <a:r>
              <a:rPr lang="en-US" sz="1800" b="1" dirty="0">
                <a:latin typeface="Arial Nova Cond" panose="020B0506020202020204" pitchFamily="34" charset="0"/>
              </a:rPr>
              <a:t>Nodes</a:t>
            </a:r>
          </a:p>
          <a:p>
            <a:pPr algn="just">
              <a:lnSpc>
                <a:spcPct val="100000"/>
              </a:lnSpc>
            </a:pPr>
            <a:r>
              <a:rPr lang="en-US" sz="1800" dirty="0">
                <a:latin typeface="Arial Nova Cond" panose="020B0506020202020204" pitchFamily="34" charset="0"/>
              </a:rPr>
              <a:t>You the nodes are tagged, you can use the Label Selectors to specify the pods run only of </a:t>
            </a:r>
            <a:r>
              <a:rPr lang="en-US" sz="1800" b="1" dirty="0">
                <a:latin typeface="Arial Nova Cond" panose="020B0506020202020204" pitchFamily="34" charset="0"/>
              </a:rPr>
              <a:t>specific nodes</a:t>
            </a:r>
          </a:p>
          <a:p>
            <a:pPr lvl="1" algn="just">
              <a:lnSpc>
                <a:spcPct val="100000"/>
              </a:lnSpc>
            </a:pPr>
            <a:r>
              <a:rPr lang="en-US" sz="1800" dirty="0">
                <a:latin typeface="Arial Nova Cond" panose="020B0506020202020204" pitchFamily="34" charset="0"/>
              </a:rPr>
              <a:t>First we tag the node</a:t>
            </a:r>
          </a:p>
          <a:p>
            <a:pPr lvl="1" algn="just">
              <a:lnSpc>
                <a:spcPct val="100000"/>
              </a:lnSpc>
            </a:pPr>
            <a:r>
              <a:rPr lang="en-US" sz="1800" dirty="0">
                <a:latin typeface="Arial Nova Cond" panose="020B0506020202020204" pitchFamily="34" charset="0"/>
              </a:rPr>
              <a:t>Use </a:t>
            </a:r>
            <a:r>
              <a:rPr lang="en-US" sz="1800" b="1" dirty="0" err="1">
                <a:solidFill>
                  <a:srgbClr val="00B050"/>
                </a:solidFill>
                <a:latin typeface="Arial Nova Cond" panose="020B0506020202020204" pitchFamily="34" charset="0"/>
              </a:rPr>
              <a:t>nodeSelector</a:t>
            </a:r>
            <a:r>
              <a:rPr lang="en-US" sz="1800" dirty="0">
                <a:latin typeface="Arial Nova Cond" panose="020B0506020202020204" pitchFamily="34" charset="0"/>
              </a:rPr>
              <a:t> to the pod configuration</a:t>
            </a:r>
          </a:p>
        </p:txBody>
      </p:sp>
      <p:sp>
        <p:nvSpPr>
          <p:cNvPr id="2" name="Slide Number Placeholder 1">
            <a:extLst>
              <a:ext uri="{FF2B5EF4-FFF2-40B4-BE49-F238E27FC236}">
                <a16:creationId xmlns:a16="http://schemas.microsoft.com/office/drawing/2014/main" id="{E2E7CB60-031E-4F9E-9116-091D39E8F600}"/>
              </a:ext>
            </a:extLst>
          </p:cNvPr>
          <p:cNvSpPr>
            <a:spLocks noGrp="1"/>
          </p:cNvSpPr>
          <p:nvPr>
            <p:ph type="sldNum" sz="quarter" idx="12"/>
          </p:nvPr>
        </p:nvSpPr>
        <p:spPr/>
        <p:txBody>
          <a:bodyPr/>
          <a:lstStyle/>
          <a:p>
            <a:fld id="{C60C2248-B95D-984B-A0F4-42B9A4652AA7}" type="slidenum">
              <a:rPr lang="en-US" smtClean="0"/>
              <a:pPr/>
              <a:t>67</a:t>
            </a:fld>
            <a:endParaRPr lang="en-US" dirty="0"/>
          </a:p>
        </p:txBody>
      </p:sp>
    </p:spTree>
    <p:extLst>
      <p:ext uri="{BB962C8B-B14F-4D97-AF65-F5344CB8AC3E}">
        <p14:creationId xmlns:p14="http://schemas.microsoft.com/office/powerpoint/2010/main" val="28124393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89453"/>
            <a:ext cx="8503920"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Node Selectors – Example7: </a:t>
            </a:r>
            <a:r>
              <a:rPr lang="en-US" sz="2400" b="1" dirty="0" err="1">
                <a:latin typeface="Arial Nova Cond" panose="020B0506020202020204" pitchFamily="34" charset="0"/>
              </a:rPr>
              <a:t>nodelabels.yml</a:t>
            </a:r>
            <a:endParaRPr lang="en-US" sz="2400" b="1" dirty="0">
              <a:latin typeface="Arial Nova Cond" panose="020B0506020202020204" pitchFamily="34" charset="0"/>
            </a:endParaRPr>
          </a:p>
        </p:txBody>
      </p:sp>
      <p:sp>
        <p:nvSpPr>
          <p:cNvPr id="8" name="Content Placeholder 2"/>
          <p:cNvSpPr txBox="1">
            <a:spLocks/>
          </p:cNvSpPr>
          <p:nvPr/>
        </p:nvSpPr>
        <p:spPr>
          <a:xfrm>
            <a:off x="387660" y="645465"/>
            <a:ext cx="8451547" cy="42362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800" dirty="0">
                <a:latin typeface="Arial Nova Cond" panose="020B0506020202020204" pitchFamily="34" charset="0"/>
              </a:rPr>
              <a:t>kind: Pod</a:t>
            </a:r>
          </a:p>
          <a:p>
            <a:pPr marL="0" indent="0">
              <a:spcBef>
                <a:spcPts val="600"/>
              </a:spcBef>
              <a:buNone/>
            </a:pPr>
            <a:r>
              <a:rPr lang="en-US" sz="1800" dirty="0">
                <a:latin typeface="Arial Nova Cond" panose="020B0506020202020204" pitchFamily="34" charset="0"/>
              </a:rPr>
              <a:t>apiVersion: v1</a:t>
            </a:r>
          </a:p>
          <a:p>
            <a:pPr marL="0" indent="0">
              <a:spcBef>
                <a:spcPts val="600"/>
              </a:spcBef>
              <a:buNone/>
            </a:pPr>
            <a:r>
              <a:rPr lang="en-US" sz="1800" dirty="0">
                <a:latin typeface="Arial Nova Cond" panose="020B0506020202020204" pitchFamily="34" charset="0"/>
              </a:rPr>
              <a:t>metadata:</a:t>
            </a:r>
          </a:p>
          <a:p>
            <a:pPr marL="0" indent="0">
              <a:spcBef>
                <a:spcPts val="600"/>
              </a:spcBef>
              <a:buNone/>
            </a:pPr>
            <a:r>
              <a:rPr lang="en-US" sz="1800" dirty="0">
                <a:latin typeface="Arial Nova Cond" panose="020B0506020202020204" pitchFamily="34" charset="0"/>
              </a:rPr>
              <a:t>  name: vi </a:t>
            </a:r>
          </a:p>
          <a:p>
            <a:pPr marL="0" indent="0">
              <a:spcBef>
                <a:spcPts val="600"/>
              </a:spcBef>
              <a:buNone/>
            </a:pPr>
            <a:r>
              <a:rPr lang="en-US" sz="1800" dirty="0">
                <a:latin typeface="Arial Nova Cond" panose="020B0506020202020204" pitchFamily="34" charset="0"/>
              </a:rPr>
              <a:t>  labels:</a:t>
            </a:r>
          </a:p>
          <a:p>
            <a:pPr marL="0" indent="0">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env</a:t>
            </a:r>
            <a:r>
              <a:rPr lang="en-US" sz="1800" dirty="0">
                <a:latin typeface="Arial Nova Cond" panose="020B0506020202020204" pitchFamily="34" charset="0"/>
              </a:rPr>
              <a:t>: development</a:t>
            </a:r>
          </a:p>
          <a:p>
            <a:pPr marL="0" indent="0">
              <a:spcBef>
                <a:spcPts val="600"/>
              </a:spcBef>
              <a:buNone/>
            </a:pPr>
            <a:r>
              <a:rPr lang="en-US" sz="1800" dirty="0">
                <a:latin typeface="Arial Nova Cond" panose="020B0506020202020204" pitchFamily="34" charset="0"/>
              </a:rPr>
              <a:t>spec:</a:t>
            </a:r>
          </a:p>
          <a:p>
            <a:pPr marL="0" indent="0">
              <a:spcBef>
                <a:spcPts val="600"/>
              </a:spcBef>
              <a:buNone/>
            </a:pPr>
            <a:r>
              <a:rPr lang="en-US" sz="1800" dirty="0">
                <a:latin typeface="Arial Nova Cond" panose="020B0506020202020204" pitchFamily="34" charset="0"/>
              </a:rPr>
              <a:t>    containers:</a:t>
            </a:r>
          </a:p>
          <a:p>
            <a:pPr marL="0" indent="0">
              <a:spcBef>
                <a:spcPts val="600"/>
              </a:spcBef>
              <a:buNone/>
            </a:pPr>
            <a:r>
              <a:rPr lang="en-US" sz="1800" dirty="0">
                <a:latin typeface="Arial Nova Cond" panose="020B0506020202020204" pitchFamily="34" charset="0"/>
              </a:rPr>
              <a:t>       - name: c00</a:t>
            </a:r>
          </a:p>
          <a:p>
            <a:pPr marL="0" indent="0">
              <a:spcBef>
                <a:spcPts val="600"/>
              </a:spcBef>
              <a:buNone/>
            </a:pPr>
            <a:r>
              <a:rPr lang="en-US" sz="1800" dirty="0">
                <a:latin typeface="Arial Nova Cond" panose="020B0506020202020204" pitchFamily="34" charset="0"/>
              </a:rPr>
              <a:t>         image: </a:t>
            </a:r>
            <a:r>
              <a:rPr lang="en-US" sz="1800" dirty="0" err="1">
                <a:latin typeface="Arial Nova Cond" panose="020B0506020202020204" pitchFamily="34" charset="0"/>
              </a:rPr>
              <a:t>ubuntu</a:t>
            </a:r>
            <a:endParaRPr lang="en-US" sz="1800" dirty="0">
              <a:latin typeface="Arial Nova Cond" panose="020B0506020202020204" pitchFamily="34" charset="0"/>
            </a:endParaRPr>
          </a:p>
          <a:p>
            <a:pPr marL="0" indent="0">
              <a:spcBef>
                <a:spcPts val="600"/>
              </a:spcBef>
              <a:buNone/>
            </a:pPr>
            <a:r>
              <a:rPr lang="en-US" sz="1800" dirty="0">
                <a:latin typeface="Arial Nova Cond" panose="020B0506020202020204" pitchFamily="34" charset="0"/>
              </a:rPr>
              <a:t>         command: ["/bin/bash", "-c", "while true; do echo Hello; sleep 5 ; done"]</a:t>
            </a:r>
          </a:p>
          <a:p>
            <a:pPr marL="0" indent="0">
              <a:spcBef>
                <a:spcPts val="600"/>
              </a:spcBef>
              <a:buNone/>
            </a:pPr>
            <a:r>
              <a:rPr lang="en-US" sz="1800" dirty="0">
                <a:latin typeface="Arial Nova Cond" panose="020B0506020202020204" pitchFamily="34" charset="0"/>
              </a:rPr>
              <a:t>    </a:t>
            </a:r>
            <a:r>
              <a:rPr lang="en-US" sz="1800" dirty="0" err="1">
                <a:latin typeface="Arial Nova Cond" panose="020B0506020202020204" pitchFamily="34" charset="0"/>
              </a:rPr>
              <a:t>nodeSelector</a:t>
            </a:r>
            <a:r>
              <a:rPr lang="en-US" sz="1800" dirty="0">
                <a:latin typeface="Arial Nova Cond" panose="020B0506020202020204" pitchFamily="34" charset="0"/>
              </a:rPr>
              <a:t>:                                           # specifies which node to run the pod</a:t>
            </a:r>
          </a:p>
          <a:p>
            <a:pPr marL="0" indent="0">
              <a:spcBef>
                <a:spcPts val="600"/>
              </a:spcBef>
              <a:buNone/>
            </a:pPr>
            <a:r>
              <a:rPr lang="en-US" sz="1800" dirty="0">
                <a:latin typeface="Arial Nova Cond" panose="020B0506020202020204" pitchFamily="34" charset="0"/>
              </a:rPr>
              <a:t>       hardware: t2-medium	</a:t>
            </a:r>
          </a:p>
        </p:txBody>
      </p:sp>
      <p:sp>
        <p:nvSpPr>
          <p:cNvPr id="2" name="Slide Number Placeholder 1">
            <a:extLst>
              <a:ext uri="{FF2B5EF4-FFF2-40B4-BE49-F238E27FC236}">
                <a16:creationId xmlns:a16="http://schemas.microsoft.com/office/drawing/2014/main" id="{CE2E89C3-63F0-42BE-936E-9E42F098B83E}"/>
              </a:ext>
            </a:extLst>
          </p:cNvPr>
          <p:cNvSpPr>
            <a:spLocks noGrp="1"/>
          </p:cNvSpPr>
          <p:nvPr>
            <p:ph type="sldNum" sz="quarter" idx="12"/>
          </p:nvPr>
        </p:nvSpPr>
        <p:spPr/>
        <p:txBody>
          <a:bodyPr/>
          <a:lstStyle/>
          <a:p>
            <a:fld id="{C60C2248-B95D-984B-A0F4-42B9A4652AA7}" type="slidenum">
              <a:rPr lang="en-US" smtClean="0"/>
              <a:pPr/>
              <a:t>68</a:t>
            </a:fld>
            <a:endParaRPr lang="en-US" dirty="0"/>
          </a:p>
        </p:txBody>
      </p:sp>
    </p:spTree>
    <p:extLst>
      <p:ext uri="{BB962C8B-B14F-4D97-AF65-F5344CB8AC3E}">
        <p14:creationId xmlns:p14="http://schemas.microsoft.com/office/powerpoint/2010/main" val="4509259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87661" y="251209"/>
            <a:ext cx="8650568" cy="51350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apply -f </a:t>
            </a:r>
            <a:r>
              <a:rPr lang="en-US" sz="1800" b="1" dirty="0" err="1">
                <a:solidFill>
                  <a:srgbClr val="800000"/>
                </a:solidFill>
                <a:latin typeface="Arial Nova Cond" panose="020B0506020202020204" pitchFamily="34" charset="0"/>
              </a:rPr>
              <a:t>nodelabels.yml</a:t>
            </a:r>
            <a:endParaRPr lang="en-US" sz="1800" b="1" dirty="0">
              <a:solidFill>
                <a:srgbClr val="800000"/>
              </a:solidFill>
              <a:latin typeface="Arial Nova Cond" panose="020B0506020202020204" pitchFamily="34" charset="0"/>
            </a:endParaRPr>
          </a:p>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describe node &lt;</a:t>
            </a:r>
            <a:r>
              <a:rPr lang="en-US" sz="1800" b="1" dirty="0" err="1">
                <a:solidFill>
                  <a:srgbClr val="800000"/>
                </a:solidFill>
                <a:latin typeface="Arial Nova Cond" panose="020B0506020202020204" pitchFamily="34" charset="0"/>
              </a:rPr>
              <a:t>nodename</a:t>
            </a:r>
            <a:r>
              <a:rPr lang="en-US" sz="1800" b="1" dirty="0">
                <a:solidFill>
                  <a:srgbClr val="800000"/>
                </a:solidFill>
                <a:latin typeface="Arial Nova Cond" panose="020B0506020202020204" pitchFamily="34" charset="0"/>
              </a:rPr>
              <a:t>&gt;</a:t>
            </a:r>
          </a:p>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a:t>
            </a:r>
          </a:p>
          <a:p>
            <a:pPr marL="0" indent="0">
              <a:spcBef>
                <a:spcPts val="600"/>
              </a:spcBef>
              <a:buNone/>
            </a:pPr>
            <a:r>
              <a:rPr lang="en-US" sz="1800" b="1" dirty="0">
                <a:solidFill>
                  <a:srgbClr val="800000"/>
                </a:solidFill>
                <a:latin typeface="Arial Nova Cond" panose="020B0506020202020204" pitchFamily="34" charset="0"/>
              </a:rPr>
              <a:t>   </a:t>
            </a:r>
            <a:r>
              <a:rPr lang="en-US" sz="1800" b="1" dirty="0">
                <a:latin typeface="Arial Nova Cond" panose="020B0506020202020204" pitchFamily="34" charset="0"/>
              </a:rPr>
              <a:t>- </a:t>
            </a:r>
            <a:r>
              <a:rPr lang="en-US" sz="1800" dirty="0">
                <a:latin typeface="Arial Nova Cond" panose="020B0506020202020204" pitchFamily="34" charset="0"/>
              </a:rPr>
              <a:t>you would see the status for this new pod is pending, as there are no nodes which has the label</a:t>
            </a:r>
            <a:endParaRPr lang="en-US" sz="1800" b="1" dirty="0">
              <a:solidFill>
                <a:srgbClr val="800000"/>
              </a:solidFill>
              <a:latin typeface="Arial Nova Cond" panose="020B0506020202020204" pitchFamily="34" charset="0"/>
            </a:endParaRPr>
          </a:p>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describe pods &lt;</a:t>
            </a:r>
            <a:r>
              <a:rPr lang="en-US" sz="1800" b="1" dirty="0" err="1">
                <a:solidFill>
                  <a:srgbClr val="800000"/>
                </a:solidFill>
                <a:latin typeface="Arial Nova Cond" panose="020B0506020202020204" pitchFamily="34" charset="0"/>
              </a:rPr>
              <a:t>podname</a:t>
            </a:r>
            <a:r>
              <a:rPr lang="en-US" sz="1800" b="1" dirty="0">
                <a:solidFill>
                  <a:srgbClr val="800000"/>
                </a:solidFill>
                <a:latin typeface="Arial Nova Cond" panose="020B0506020202020204" pitchFamily="34" charset="0"/>
              </a:rPr>
              <a:t>&gt;</a:t>
            </a:r>
          </a:p>
          <a:p>
            <a:pPr marL="0" indent="0">
              <a:spcBef>
                <a:spcPts val="600"/>
              </a:spcBef>
              <a:buNone/>
            </a:pPr>
            <a:endParaRPr lang="en-US" sz="1800" b="1" dirty="0">
              <a:solidFill>
                <a:srgbClr val="800000"/>
              </a:solidFill>
              <a:latin typeface="Arial Nova Cond" panose="020B0506020202020204" pitchFamily="34" charset="0"/>
            </a:endParaRPr>
          </a:p>
          <a:p>
            <a:pPr marL="0" indent="0">
              <a:spcBef>
                <a:spcPts val="600"/>
              </a:spcBef>
              <a:buNone/>
            </a:pPr>
            <a:r>
              <a:rPr lang="en-US" sz="1800" b="1" dirty="0">
                <a:latin typeface="Arial Nova Cond" panose="020B0506020202020204" pitchFamily="34" charset="0"/>
              </a:rPr>
              <a:t>Add a label to an node</a:t>
            </a:r>
          </a:p>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label nodes </a:t>
            </a:r>
            <a:r>
              <a:rPr lang="en-US" sz="1800" b="1" dirty="0">
                <a:solidFill>
                  <a:srgbClr val="00B050"/>
                </a:solidFill>
                <a:latin typeface="Arial Nova Cond" panose="020B0506020202020204" pitchFamily="34" charset="0"/>
              </a:rPr>
              <a:t>&lt;</a:t>
            </a:r>
            <a:r>
              <a:rPr lang="en-US" sz="1800" b="1" dirty="0" err="1">
                <a:solidFill>
                  <a:srgbClr val="00B050"/>
                </a:solidFill>
                <a:latin typeface="Arial Nova Cond" panose="020B0506020202020204" pitchFamily="34" charset="0"/>
              </a:rPr>
              <a:t>nodename</a:t>
            </a:r>
            <a:r>
              <a:rPr lang="en-US" sz="1800" b="1" dirty="0">
                <a:solidFill>
                  <a:srgbClr val="00B050"/>
                </a:solidFill>
                <a:latin typeface="Arial Nova Cond" panose="020B0506020202020204" pitchFamily="34" charset="0"/>
              </a:rPr>
              <a:t>&gt; &lt;</a:t>
            </a:r>
            <a:r>
              <a:rPr lang="en-US" sz="1800" b="1" dirty="0" err="1">
                <a:solidFill>
                  <a:srgbClr val="00B050"/>
                </a:solidFill>
                <a:latin typeface="Arial Nova Cond" panose="020B0506020202020204" pitchFamily="34" charset="0"/>
              </a:rPr>
              <a:t>labelkey</a:t>
            </a:r>
            <a:r>
              <a:rPr lang="en-US" sz="1800" b="1" dirty="0">
                <a:solidFill>
                  <a:srgbClr val="00B050"/>
                </a:solidFill>
                <a:latin typeface="Arial Nova Cond" panose="020B0506020202020204" pitchFamily="34" charset="0"/>
              </a:rPr>
              <a:t>&gt;=&lt;value&gt; </a:t>
            </a:r>
          </a:p>
          <a:p>
            <a:pPr marL="0" indent="0">
              <a:spcBef>
                <a:spcPts val="600"/>
              </a:spcBef>
              <a:buNone/>
            </a:pPr>
            <a:r>
              <a:rPr lang="en-US" sz="1800" dirty="0">
                <a:latin typeface="Arial Nova Cond" panose="020B0506020202020204" pitchFamily="34" charset="0"/>
              </a:rPr>
              <a:t>$ </a:t>
            </a:r>
            <a:r>
              <a:rPr lang="en-US" sz="1800" b="1" dirty="0">
                <a:solidFill>
                  <a:srgbClr val="00B050"/>
                </a:solidFill>
                <a:latin typeface="Arial Nova Cond" panose="020B0506020202020204" pitchFamily="34" charset="0"/>
              </a:rPr>
              <a:t>kubectl label nodes </a:t>
            </a:r>
            <a:r>
              <a:rPr lang="en-US" sz="1800" b="1" dirty="0" err="1">
                <a:solidFill>
                  <a:srgbClr val="00B050"/>
                </a:solidFill>
                <a:latin typeface="Arial Nova Cond" panose="020B0506020202020204" pitchFamily="34" charset="0"/>
              </a:rPr>
              <a:t>minikube</a:t>
            </a:r>
            <a:r>
              <a:rPr lang="en-US" sz="1800" b="1" dirty="0">
                <a:solidFill>
                  <a:srgbClr val="00B050"/>
                </a:solidFill>
                <a:latin typeface="Arial Nova Cond" panose="020B0506020202020204" pitchFamily="34" charset="0"/>
              </a:rPr>
              <a:t> hardware=t2-medium</a:t>
            </a:r>
          </a:p>
          <a:p>
            <a:pPr marL="0" indent="0">
              <a:spcBef>
                <a:spcPts val="600"/>
              </a:spcBef>
              <a:buNone/>
            </a:pPr>
            <a:endParaRPr lang="en-US" sz="1800" b="1" dirty="0">
              <a:solidFill>
                <a:srgbClr val="00B050"/>
              </a:solidFill>
              <a:latin typeface="Arial Nova Cond" panose="020B0506020202020204" pitchFamily="34" charset="0"/>
            </a:endParaRPr>
          </a:p>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describe node &lt;</a:t>
            </a:r>
            <a:r>
              <a:rPr lang="en-US" sz="1800" b="1" dirty="0" err="1">
                <a:solidFill>
                  <a:srgbClr val="800000"/>
                </a:solidFill>
                <a:latin typeface="Arial Nova Cond" panose="020B0506020202020204" pitchFamily="34" charset="0"/>
              </a:rPr>
              <a:t>nodename</a:t>
            </a:r>
            <a:r>
              <a:rPr lang="en-US" sz="1800" b="1" dirty="0">
                <a:solidFill>
                  <a:srgbClr val="800000"/>
                </a:solidFill>
                <a:latin typeface="Arial Nova Cond" panose="020B0506020202020204" pitchFamily="34" charset="0"/>
              </a:rPr>
              <a:t>&gt;</a:t>
            </a:r>
          </a:p>
          <a:p>
            <a:pPr marL="0" indent="0">
              <a:spcBef>
                <a:spcPts val="600"/>
              </a:spcBef>
              <a:buNone/>
            </a:pPr>
            <a:r>
              <a:rPr lang="en-US" sz="1800" dirty="0">
                <a:latin typeface="Arial Nova Cond" panose="020B0506020202020204" pitchFamily="34" charset="0"/>
              </a:rPr>
              <a:t>$ </a:t>
            </a:r>
            <a:r>
              <a:rPr lang="en-US" sz="1800" b="1" dirty="0">
                <a:solidFill>
                  <a:srgbClr val="800000"/>
                </a:solidFill>
                <a:latin typeface="Arial Nova Cond" panose="020B0506020202020204" pitchFamily="34" charset="0"/>
              </a:rPr>
              <a:t>kubectl get pods</a:t>
            </a:r>
            <a:endParaRPr lang="en-US" sz="1500" dirty="0">
              <a:latin typeface="Arial Nova Cond" panose="020B0506020202020204" pitchFamily="34" charset="0"/>
            </a:endParaRPr>
          </a:p>
        </p:txBody>
      </p:sp>
      <p:sp>
        <p:nvSpPr>
          <p:cNvPr id="2" name="Slide Number Placeholder 1">
            <a:extLst>
              <a:ext uri="{FF2B5EF4-FFF2-40B4-BE49-F238E27FC236}">
                <a16:creationId xmlns:a16="http://schemas.microsoft.com/office/drawing/2014/main" id="{BFA696DE-86C5-46FF-870B-45EB92D80F2B}"/>
              </a:ext>
            </a:extLst>
          </p:cNvPr>
          <p:cNvSpPr>
            <a:spLocks noGrp="1"/>
          </p:cNvSpPr>
          <p:nvPr>
            <p:ph type="sldNum" sz="quarter" idx="12"/>
          </p:nvPr>
        </p:nvSpPr>
        <p:spPr/>
        <p:txBody>
          <a:bodyPr/>
          <a:lstStyle/>
          <a:p>
            <a:fld id="{C60C2248-B95D-984B-A0F4-42B9A4652AA7}" type="slidenum">
              <a:rPr lang="en-US" smtClean="0"/>
              <a:pPr/>
              <a:t>69</a:t>
            </a:fld>
            <a:endParaRPr lang="en-US" dirty="0"/>
          </a:p>
        </p:txBody>
      </p:sp>
    </p:spTree>
    <p:extLst>
      <p:ext uri="{BB962C8B-B14F-4D97-AF65-F5344CB8AC3E}">
        <p14:creationId xmlns:p14="http://schemas.microsoft.com/office/powerpoint/2010/main" val="1328651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42900" y="205982"/>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Nova Cond" panose="020B0506020202020204" pitchFamily="34" charset="0"/>
              </a:rPr>
              <a:t>Features of Kubernetes</a:t>
            </a:r>
          </a:p>
        </p:txBody>
      </p:sp>
      <p:sp>
        <p:nvSpPr>
          <p:cNvPr id="3" name="Content Placeholder 2"/>
          <p:cNvSpPr txBox="1">
            <a:spLocks/>
          </p:cNvSpPr>
          <p:nvPr/>
        </p:nvSpPr>
        <p:spPr>
          <a:xfrm>
            <a:off x="188640" y="739293"/>
            <a:ext cx="8928992"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Arial Nova Cond" panose="020B0506020202020204" pitchFamily="34" charset="0"/>
            </a:endParaRPr>
          </a:p>
          <a:p>
            <a:r>
              <a:rPr lang="en-US" sz="1800" dirty="0">
                <a:latin typeface="Arial Nova Cond" panose="020B0506020202020204" pitchFamily="34" charset="0"/>
              </a:rPr>
              <a:t>Following are some of the important features of Kubernetes:</a:t>
            </a:r>
          </a:p>
          <a:p>
            <a:pPr lvl="1">
              <a:buFont typeface="Courier New" panose="02070309020205020404" pitchFamily="49" charset="0"/>
              <a:buChar char="o"/>
            </a:pPr>
            <a:r>
              <a:rPr lang="en-US" sz="1800" dirty="0">
                <a:latin typeface="Arial Nova Cond" panose="020B0506020202020204" pitchFamily="34" charset="0"/>
              </a:rPr>
              <a:t>Continuous development, integration and deployment </a:t>
            </a:r>
          </a:p>
          <a:p>
            <a:pPr lvl="1">
              <a:buFont typeface="Courier New" panose="02070309020205020404" pitchFamily="49" charset="0"/>
              <a:buChar char="o"/>
            </a:pPr>
            <a:r>
              <a:rPr lang="en-US" sz="1800" dirty="0">
                <a:latin typeface="Arial Nova Cond" panose="020B0506020202020204" pitchFamily="34" charset="0"/>
              </a:rPr>
              <a:t>Containerized infrastructure</a:t>
            </a:r>
          </a:p>
          <a:p>
            <a:pPr lvl="1">
              <a:buFont typeface="Courier New" panose="02070309020205020404" pitchFamily="49" charset="0"/>
              <a:buChar char="o"/>
            </a:pPr>
            <a:r>
              <a:rPr lang="en-US" sz="1800" dirty="0">
                <a:latin typeface="Arial Nova Cond" panose="020B0506020202020204" pitchFamily="34" charset="0"/>
              </a:rPr>
              <a:t>Application-centric management </a:t>
            </a:r>
          </a:p>
          <a:p>
            <a:pPr lvl="1">
              <a:buFont typeface="Courier New" panose="02070309020205020404" pitchFamily="49" charset="0"/>
              <a:buChar char="o"/>
            </a:pPr>
            <a:r>
              <a:rPr lang="en-US" sz="1800" dirty="0">
                <a:latin typeface="Arial Nova Cond" panose="020B0506020202020204" pitchFamily="34" charset="0"/>
              </a:rPr>
              <a:t>Auto-scalable infrastructure</a:t>
            </a:r>
          </a:p>
          <a:p>
            <a:pPr lvl="1">
              <a:buFont typeface="Courier New" panose="02070309020205020404" pitchFamily="49" charset="0"/>
              <a:buChar char="o"/>
            </a:pPr>
            <a:r>
              <a:rPr lang="en-US" sz="1800" dirty="0">
                <a:latin typeface="Arial Nova Cond" panose="020B0506020202020204" pitchFamily="34" charset="0"/>
              </a:rPr>
              <a:t>Environment consistency across development testing and production</a:t>
            </a:r>
          </a:p>
          <a:p>
            <a:pPr lvl="1">
              <a:buFont typeface="Courier New" panose="02070309020205020404" pitchFamily="49" charset="0"/>
              <a:buChar char="o"/>
            </a:pPr>
            <a:r>
              <a:rPr lang="en-US" sz="1800" dirty="0">
                <a:latin typeface="Arial Nova Cond" panose="020B0506020202020204" pitchFamily="34" charset="0"/>
              </a:rPr>
              <a:t>Loosely coupled infrastructure, where each component can act as a separate unit</a:t>
            </a:r>
          </a:p>
          <a:p>
            <a:pPr lvl="1">
              <a:buFont typeface="Courier New" panose="02070309020205020404" pitchFamily="49" charset="0"/>
              <a:buChar char="o"/>
            </a:pPr>
            <a:r>
              <a:rPr lang="en-US" sz="1800" dirty="0">
                <a:latin typeface="Arial Nova Cond" panose="020B0506020202020204" pitchFamily="34" charset="0"/>
              </a:rPr>
              <a:t>Higher density of resource utilization</a:t>
            </a:r>
            <a:endParaRPr lang="en-US" sz="1500" dirty="0">
              <a:latin typeface="Arial Nova Cond" panose="020B0506020202020204" pitchFamily="34" charset="0"/>
            </a:endParaRPr>
          </a:p>
        </p:txBody>
      </p:sp>
      <p:sp>
        <p:nvSpPr>
          <p:cNvPr id="4" name="Slide Number Placeholder 3">
            <a:extLst>
              <a:ext uri="{FF2B5EF4-FFF2-40B4-BE49-F238E27FC236}">
                <a16:creationId xmlns:a16="http://schemas.microsoft.com/office/drawing/2014/main" id="{6B06549F-C21C-4D03-BBB9-8A2F857579EF}"/>
              </a:ext>
            </a:extLst>
          </p:cNvPr>
          <p:cNvSpPr>
            <a:spLocks noGrp="1"/>
          </p:cNvSpPr>
          <p:nvPr>
            <p:ph type="sldNum" sz="quarter" idx="12"/>
          </p:nvPr>
        </p:nvSpPr>
        <p:spPr/>
        <p:txBody>
          <a:bodyPr/>
          <a:lstStyle/>
          <a:p>
            <a:fld id="{C60C2248-B95D-984B-A0F4-42B9A4652AA7}" type="slidenum">
              <a:rPr lang="en-US" smtClean="0"/>
              <a:pPr/>
              <a:t>7</a:t>
            </a:fld>
            <a:endParaRPr lang="en-US" dirty="0"/>
          </a:p>
        </p:txBody>
      </p:sp>
    </p:spTree>
    <p:extLst>
      <p:ext uri="{BB962C8B-B14F-4D97-AF65-F5344CB8AC3E}">
        <p14:creationId xmlns:p14="http://schemas.microsoft.com/office/powerpoint/2010/main" val="1045921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83AE39-511F-4011-9175-495AF74E596C}"/>
              </a:ext>
            </a:extLst>
          </p:cNvPr>
          <p:cNvPicPr>
            <a:picLocks noChangeAspect="1"/>
          </p:cNvPicPr>
          <p:nvPr/>
        </p:nvPicPr>
        <p:blipFill rotWithShape="1">
          <a:blip r:embed="rId2"/>
          <a:srcRect l="9440" r="11422" b="1"/>
          <a:stretch/>
        </p:blipFill>
        <p:spPr>
          <a:xfrm>
            <a:off x="89745" y="10"/>
            <a:ext cx="8801080" cy="5143490"/>
          </a:xfrm>
          <a:prstGeom prst="rect">
            <a:avLst/>
          </a:prstGeom>
          <a:noFill/>
        </p:spPr>
      </p:pic>
      <p:sp>
        <p:nvSpPr>
          <p:cNvPr id="5" name="Title 1"/>
          <p:cNvSpPr txBox="1">
            <a:spLocks/>
          </p:cNvSpPr>
          <p:nvPr/>
        </p:nvSpPr>
        <p:spPr>
          <a:xfrm>
            <a:off x="342900" y="205982"/>
            <a:ext cx="8547925"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300" b="1" dirty="0">
              <a:latin typeface="Arial Nova Cond" panose="020B0506020202020204" pitchFamily="34" charset="0"/>
            </a:endParaRPr>
          </a:p>
        </p:txBody>
      </p:sp>
      <p:sp>
        <p:nvSpPr>
          <p:cNvPr id="2" name="Slide Number Placeholder 1" hidden="1">
            <a:extLst>
              <a:ext uri="{FF2B5EF4-FFF2-40B4-BE49-F238E27FC236}">
                <a16:creationId xmlns:a16="http://schemas.microsoft.com/office/drawing/2014/main" id="{76B1A619-97CF-45A1-BEC5-8BCEC4E639C9}"/>
              </a:ext>
            </a:extLst>
          </p:cNvPr>
          <p:cNvSpPr>
            <a:spLocks noGrp="1"/>
          </p:cNvSpPr>
          <p:nvPr>
            <p:ph type="sldNum" sz="quarter" idx="12"/>
          </p:nvPr>
        </p:nvSpPr>
        <p:spPr/>
        <p:txBody>
          <a:bodyPr/>
          <a:lstStyle/>
          <a:p>
            <a:pPr>
              <a:spcAft>
                <a:spcPts val="600"/>
              </a:spcAft>
            </a:pPr>
            <a:fld id="{D5B5496A-B812-4B04-965F-AA4CB6D9D63C}" type="slidenum">
              <a:rPr lang="en-US" smtClean="0"/>
              <a:pPr>
                <a:spcAft>
                  <a:spcPts val="600"/>
                </a:spcAft>
              </a:pPr>
              <a:t>8</a:t>
            </a:fld>
            <a:endParaRPr lang="en-US" dirty="0"/>
          </a:p>
        </p:txBody>
      </p:sp>
    </p:spTree>
    <p:extLst>
      <p:ext uri="{BB962C8B-B14F-4D97-AF65-F5344CB8AC3E}">
        <p14:creationId xmlns:p14="http://schemas.microsoft.com/office/powerpoint/2010/main" val="737938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F557AB7-B3CD-419C-BDD8-A34BE54CA50F}"/>
              </a:ext>
            </a:extLst>
          </p:cNvPr>
          <p:cNvSpPr>
            <a:spLocks noGrp="1"/>
          </p:cNvSpPr>
          <p:nvPr>
            <p:ph type="title"/>
          </p:nvPr>
        </p:nvSpPr>
        <p:spPr>
          <a:xfrm>
            <a:off x="382588" y="383309"/>
            <a:ext cx="8361170" cy="782638"/>
          </a:xfrm>
        </p:spPr>
        <p:txBody>
          <a:bodyPr/>
          <a:lstStyle/>
          <a:p>
            <a:r>
              <a:rPr lang="en-US" dirty="0"/>
              <a:t>Overview</a:t>
            </a:r>
          </a:p>
        </p:txBody>
      </p:sp>
      <p:sp>
        <p:nvSpPr>
          <p:cNvPr id="12" name="Slide Number Placeholder 2">
            <a:extLst>
              <a:ext uri="{FF2B5EF4-FFF2-40B4-BE49-F238E27FC236}">
                <a16:creationId xmlns:a16="http://schemas.microsoft.com/office/drawing/2014/main" id="{1B9E06EA-FE63-462C-89BD-0BFDAA32777D}"/>
              </a:ext>
            </a:extLst>
          </p:cNvPr>
          <p:cNvSpPr>
            <a:spLocks noGrp="1"/>
          </p:cNvSpPr>
          <p:nvPr>
            <p:ph type="sldNum" sz="quarter" idx="12"/>
          </p:nvPr>
        </p:nvSpPr>
        <p:spPr>
          <a:xfrm>
            <a:off x="8288339" y="4874847"/>
            <a:ext cx="468000" cy="135000"/>
          </a:xfrm>
        </p:spPr>
        <p:txBody>
          <a:bodyPr/>
          <a:lstStyle/>
          <a:p>
            <a:pPr>
              <a:spcAft>
                <a:spcPts val="600"/>
              </a:spcAft>
            </a:pPr>
            <a:fld id="{C60C2248-B95D-984B-A0F4-42B9A4652AA7}" type="slidenum">
              <a:rPr lang="en-US" smtClean="0"/>
              <a:pPr>
                <a:spcAft>
                  <a:spcPts val="600"/>
                </a:spcAft>
              </a:pPr>
              <a:t>9</a:t>
            </a:fld>
            <a:endParaRPr lang="en-US" dirty="0"/>
          </a:p>
        </p:txBody>
      </p:sp>
      <p:pic>
        <p:nvPicPr>
          <p:cNvPr id="4" name="Picture 3" descr="A close up of a device&#10;&#10;Description automatically generated">
            <a:extLst>
              <a:ext uri="{FF2B5EF4-FFF2-40B4-BE49-F238E27FC236}">
                <a16:creationId xmlns:a16="http://schemas.microsoft.com/office/drawing/2014/main" id="{FD622AEB-FCF9-4DE0-863C-54E3EAAAEC2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859" b="559"/>
          <a:stretch/>
        </p:blipFill>
        <p:spPr>
          <a:xfrm>
            <a:off x="390527" y="1242147"/>
            <a:ext cx="8353233" cy="3383432"/>
          </a:xfrm>
          <a:prstGeom prst="rect">
            <a:avLst/>
          </a:prstGeom>
          <a:noFill/>
        </p:spPr>
      </p:pic>
      <p:sp>
        <p:nvSpPr>
          <p:cNvPr id="5" name="Title 1"/>
          <p:cNvSpPr txBox="1">
            <a:spLocks/>
          </p:cNvSpPr>
          <p:nvPr/>
        </p:nvSpPr>
        <p:spPr>
          <a:xfrm>
            <a:off x="342900" y="205982"/>
            <a:ext cx="8547925"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300" b="1" dirty="0">
              <a:latin typeface="Arial Nova Cond" panose="020B0506020202020204" pitchFamily="34" charset="0"/>
            </a:endParaRPr>
          </a:p>
        </p:txBody>
      </p:sp>
      <p:sp>
        <p:nvSpPr>
          <p:cNvPr id="2" name="Slide Number Placeholder 1" hidden="1">
            <a:extLst>
              <a:ext uri="{FF2B5EF4-FFF2-40B4-BE49-F238E27FC236}">
                <a16:creationId xmlns:a16="http://schemas.microsoft.com/office/drawing/2014/main" id="{76B1A619-97CF-45A1-BEC5-8BCEC4E639C9}"/>
              </a:ext>
            </a:extLst>
          </p:cNvPr>
          <p:cNvSpPr>
            <a:spLocks noGrp="1"/>
          </p:cNvSpPr>
          <p:nvPr>
            <p:ph type="sldNum" sz="quarter" idx="12"/>
          </p:nvPr>
        </p:nvSpPr>
        <p:spPr/>
        <p:txBody>
          <a:bodyPr/>
          <a:lstStyle/>
          <a:p>
            <a:pPr>
              <a:spcAft>
                <a:spcPts val="600"/>
              </a:spcAft>
            </a:pPr>
            <a:fld id="{D5B5496A-B812-4B04-965F-AA4CB6D9D63C}" type="slidenum">
              <a:rPr lang="en-US" smtClean="0"/>
              <a:pPr>
                <a:spcAft>
                  <a:spcPts val="600"/>
                </a:spcAft>
              </a:pPr>
              <a:t>9</a:t>
            </a:fld>
            <a:endParaRPr lang="en-US" dirty="0"/>
          </a:p>
        </p:txBody>
      </p:sp>
    </p:spTree>
    <p:extLst>
      <p:ext uri="{BB962C8B-B14F-4D97-AF65-F5344CB8AC3E}">
        <p14:creationId xmlns:p14="http://schemas.microsoft.com/office/powerpoint/2010/main" val="3247967719"/>
      </p:ext>
    </p:extLst>
  </p:cSld>
  <p:clrMapOvr>
    <a:masterClrMapping/>
  </p:clrMapOvr>
</p:sld>
</file>

<file path=ppt/theme/theme1.xml><?xml version="1.0" encoding="utf-8"?>
<a:theme xmlns:a="http://schemas.openxmlformats.org/drawingml/2006/main" name="FIS">
  <a:themeElements>
    <a:clrScheme name="FIS 2019a">
      <a:dk1>
        <a:srgbClr val="000000"/>
      </a:dk1>
      <a:lt1>
        <a:srgbClr val="FFFFFF"/>
      </a:lt1>
      <a:dk2>
        <a:srgbClr val="012834"/>
      </a:dk2>
      <a:lt2>
        <a:srgbClr val="E8DBCB"/>
      </a:lt2>
      <a:accent1>
        <a:srgbClr val="4BCD3E"/>
      </a:accent1>
      <a:accent2>
        <a:srgbClr val="015B7E"/>
      </a:accent2>
      <a:accent3>
        <a:srgbClr val="3BCFF0"/>
      </a:accent3>
      <a:accent4>
        <a:srgbClr val="285BC5"/>
      </a:accent4>
      <a:accent5>
        <a:srgbClr val="A18CDE"/>
      </a:accent5>
      <a:accent6>
        <a:srgbClr val="4C12A1"/>
      </a:accent6>
      <a:hlink>
        <a:srgbClr val="285BC5"/>
      </a:hlink>
      <a:folHlink>
        <a:srgbClr val="3BCFF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extLst>
    <a:ext uri="{05A4C25C-085E-4340-85A3-A5531E510DB2}">
      <thm15:themeFamily xmlns:thm15="http://schemas.microsoft.com/office/thememl/2012/main" name="FIS 16x9 Presentation and Toolkit" id="{A498F7AC-CC8D-470A-92EF-D9E44327337F}" vid="{973AFD46-9208-48FE-83D3-12A733968885}"/>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131c18cc-2474-4745-871d-6b663d645c63" ContentTypeId="0x010100B1AF7E0DF49F8B4998DFBA24D0E94F04" PreviousValue="false"/>
</file>

<file path=customXml/item2.xml><?xml version="1.0" encoding="utf-8"?>
<p:properties xmlns:p="http://schemas.microsoft.com/office/2006/metadata/properties" xmlns:xsi="http://www.w3.org/2001/XMLSchema-instance" xmlns:pc="http://schemas.microsoft.com/office/infopath/2007/PartnerControls">
  <documentManagement>
    <m212503b6b334cf5939abe2139ab9989 xmlns="27be7644-ceb4-4b99-a982-54c24b0d5763">
      <Terms xmlns="http://schemas.microsoft.com/office/infopath/2007/PartnerControls">
        <TermInfo xmlns="http://schemas.microsoft.com/office/infopath/2007/PartnerControls">
          <TermName xmlns="http://schemas.microsoft.com/office/infopath/2007/PartnerControls">Discretionary</TermName>
          <TermId xmlns="http://schemas.microsoft.com/office/infopath/2007/PartnerControls">be304623-379d-4a0b-8bdf-b30f264f5d0f</TermId>
        </TermInfo>
      </Terms>
    </m212503b6b334cf5939abe2139ab9989>
    <p2ccda1aa538431ebdbd9aff2e618395 xmlns="27be7644-ceb4-4b99-a982-54c24b0d5763">
      <Terms xmlns="http://schemas.microsoft.com/office/infopath/2007/PartnerControls">
        <TermInfo xmlns="http://schemas.microsoft.com/office/infopath/2007/PartnerControls">
          <TermName xmlns="http://schemas.microsoft.com/office/infopath/2007/PartnerControls">Internal Use</TermName>
          <TermId xmlns="http://schemas.microsoft.com/office/infopath/2007/PartnerControls">c3cad031-fee6-47a9-aad0-2ffea30ffed6</TermId>
        </TermInfo>
      </Terms>
    </p2ccda1aa538431ebdbd9aff2e618395>
    <d85f6d7fdfbb4fcb9928e85e20829f11 xmlns="f973b30c-1df3-4c2a-bca9-cf21b10eff93">
      <Terms xmlns="http://schemas.microsoft.com/office/infopath/2007/PartnerControls">
        <TermInfo xmlns="http://schemas.microsoft.com/office/infopath/2007/PartnerControls">
          <TermName xmlns="http://schemas.microsoft.com/office/infopath/2007/PartnerControls">General</TermName>
          <TermId xmlns="http://schemas.microsoft.com/office/infopath/2007/PartnerControls">df414748-05a1-4eef-b671-5b3efbbf31a9</TermId>
        </TermInfo>
      </Terms>
    </d85f6d7fdfbb4fcb9928e85e20829f11>
    <FIS_x0020_Templates xmlns="da2d9307-b2cc-4afe-9596-29bf38550d3c">Microsoft PowerPoint Templates</FIS_x0020_Templates>
    <TaxCatchAll xmlns="27be7644-ceb4-4b99-a982-54c24b0d5763">
      <Value>120</Value>
      <Value>118</Value>
      <Value>116</Value>
    </TaxCatchAll>
  </documentManagement>
</p:properties>
</file>

<file path=customXml/item3.xml><?xml version="1.0" encoding="utf-8"?>
<?mso-contentType ?>
<customXsn xmlns="http://schemas.microsoft.com/office/2006/metadata/customXsn">
  <xsnLocation/>
  <cached>True</cached>
  <openByDefault>False</openByDefault>
  <xsnScope/>
</customXsn>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Official Record" ma:contentTypeID="0x010100B1AF7E0DF49F8B4998DFBA24D0E94F0400EF6AA88B9EC56046829175579DD56F62" ma:contentTypeVersion="18" ma:contentTypeDescription="FIS official records per the Records and Retention policy.&#10;" ma:contentTypeScope="" ma:versionID="003d431b72b048a0a8de6b540c5cbdd6">
  <xsd:schema xmlns:xsd="http://www.w3.org/2001/XMLSchema" xmlns:xs="http://www.w3.org/2001/XMLSchema" xmlns:p="http://schemas.microsoft.com/office/2006/metadata/properties" xmlns:ns2="27be7644-ceb4-4b99-a982-54c24b0d5763" xmlns:ns3="f973b30c-1df3-4c2a-bca9-cf21b10eff93" xmlns:ns4="da2d9307-b2cc-4afe-9596-29bf38550d3c" targetNamespace="http://schemas.microsoft.com/office/2006/metadata/properties" ma:root="true" ma:fieldsID="9a5b38b3c82e31a9f808790e1f49f3f9" ns2:_="" ns3:_="" ns4:_="">
    <xsd:import namespace="27be7644-ceb4-4b99-a982-54c24b0d5763"/>
    <xsd:import namespace="f973b30c-1df3-4c2a-bca9-cf21b10eff93"/>
    <xsd:import namespace="da2d9307-b2cc-4afe-9596-29bf38550d3c"/>
    <xsd:element name="properties">
      <xsd:complexType>
        <xsd:sequence>
          <xsd:element name="documentManagement">
            <xsd:complexType>
              <xsd:all>
                <xsd:element ref="ns2:TaxCatchAll" minOccurs="0"/>
                <xsd:element ref="ns2:TaxCatchAllLabel" minOccurs="0"/>
                <xsd:element ref="ns2:p2ccda1aa538431ebdbd9aff2e618395" minOccurs="0"/>
                <xsd:element ref="ns2:m212503b6b334cf5939abe2139ab9989" minOccurs="0"/>
                <xsd:element ref="ns3:d85f6d7fdfbb4fcb9928e85e20829f11" minOccurs="0"/>
                <xsd:element ref="ns4:FIS_x0020_Templa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be7644-ceb4-4b99-a982-54c24b0d5763" elementFormDefault="qualified">
    <xsd:import namespace="http://schemas.microsoft.com/office/2006/documentManagement/types"/>
    <xsd:import namespace="http://schemas.microsoft.com/office/infopath/2007/PartnerControls"/>
    <xsd:element name="TaxCatchAll" ma:index="8" nillable="true" ma:displayName="Taxonomy Catch All Column" ma:description="" ma:hidden="true" ma:list="{ee0b3923-50aa-4895-b825-540afbf82b57}" ma:internalName="TaxCatchAll" ma:showField="CatchAllData"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description="" ma:hidden="true" ma:list="{ee0b3923-50aa-4895-b825-540afbf82b57}" ma:internalName="TaxCatchAllLabel" ma:readOnly="true" ma:showField="CatchAllDataLabel"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p2ccda1aa538431ebdbd9aff2e618395" ma:index="10" ma:taxonomy="true" ma:internalName="p2ccda1aa538431ebdbd9aff2e618395" ma:taxonomyFieldName="hubDataClassification" ma:displayName="Data Classification" ma:default="120;#Internal Use|c3cad031-fee6-47a9-aad0-2ffea30ffed6" ma:fieldId="{92ccda1a-a538-431e-bdbd-9aff2e618395}" ma:sspId="131c18cc-2474-4745-871d-6b663d645c63" ma:termSetId="eb0af5e7-1eeb-4e7f-b793-c64bc7a9f483" ma:anchorId="00000000-0000-0000-0000-000000000000" ma:open="false" ma:isKeyword="false">
      <xsd:complexType>
        <xsd:sequence>
          <xsd:element ref="pc:Terms" minOccurs="0" maxOccurs="1"/>
        </xsd:sequence>
      </xsd:complexType>
    </xsd:element>
    <xsd:element name="m212503b6b334cf5939abe2139ab9989" ma:index="12" ma:taxonomy="true" ma:internalName="m212503b6b334cf5939abe2139ab9989" ma:taxonomyFieldName="hubOfficialRecord" ma:displayName="Record Type" ma:default="118;#Discretionary|be304623-379d-4a0b-8bdf-b30f264f5d0f" ma:fieldId="{6212503b-6b33-4cf5-939a-be2139ab9989}" ma:sspId="131c18cc-2474-4745-871d-6b663d645c63" ma:termSetId="bd792795-f08d-4e72-bb89-f38d6c0b487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973b30c-1df3-4c2a-bca9-cf21b10eff93" elementFormDefault="qualified">
    <xsd:import namespace="http://schemas.microsoft.com/office/2006/documentManagement/types"/>
    <xsd:import namespace="http://schemas.microsoft.com/office/infopath/2007/PartnerControls"/>
    <xsd:element name="d85f6d7fdfbb4fcb9928e85e20829f11" ma:index="14" ma:taxonomy="true" ma:internalName="d85f6d7fdfbb4fcb9928e85e20829f11" ma:taxonomyFieldName="ContentCategory1" ma:displayName="Content Category" ma:default="116;#General|df414748-05a1-4eef-b671-5b3efbbf31a9" ma:fieldId="{d85f6d7f-dfbb-4fcb-9928-e85e20829f11}" ma:sspId="131c18cc-2474-4745-871d-6b663d645c63" ma:termSetId="957a4a28-c6ea-4b9b-9330-da922fce844e"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a2d9307-b2cc-4afe-9596-29bf38550d3c" elementFormDefault="qualified">
    <xsd:import namespace="http://schemas.microsoft.com/office/2006/documentManagement/types"/>
    <xsd:import namespace="http://schemas.microsoft.com/office/infopath/2007/PartnerControls"/>
    <xsd:element name="FIS_x0020_Templates" ma:index="16" nillable="true" ma:displayName="FIS Templates" ma:default="Microsoft PowerPoint Templates" ma:format="Dropdown" ma:internalName="FIS_x0020_Templates">
      <xsd:simpleType>
        <xsd:restriction base="dms:Choice">
          <xsd:enumeration value="Microsoft PowerPoint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29437D-41D9-4C27-B623-DA537B32671E}">
  <ds:schemaRefs>
    <ds:schemaRef ds:uri="Microsoft.SharePoint.Taxonomy.ContentTypeSync"/>
  </ds:schemaRefs>
</ds:datastoreItem>
</file>

<file path=customXml/itemProps2.xml><?xml version="1.0" encoding="utf-8"?>
<ds:datastoreItem xmlns:ds="http://schemas.openxmlformats.org/officeDocument/2006/customXml" ds:itemID="{852C399B-0367-410E-8C4B-8240193EBC99}">
  <ds:schemaRefs>
    <ds:schemaRef ds:uri="http://schemas.microsoft.com/office/2006/metadata/properties"/>
    <ds:schemaRef ds:uri="http://schemas.microsoft.com/office/infopath/2007/PartnerControls"/>
    <ds:schemaRef ds:uri="27be7644-ceb4-4b99-a982-54c24b0d5763"/>
    <ds:schemaRef ds:uri="f973b30c-1df3-4c2a-bca9-cf21b10eff93"/>
    <ds:schemaRef ds:uri="da2d9307-b2cc-4afe-9596-29bf38550d3c"/>
  </ds:schemaRefs>
</ds:datastoreItem>
</file>

<file path=customXml/itemProps3.xml><?xml version="1.0" encoding="utf-8"?>
<ds:datastoreItem xmlns:ds="http://schemas.openxmlformats.org/officeDocument/2006/customXml" ds:itemID="{EE522693-8D09-4B82-804D-F8F7F21069C7}">
  <ds:schemaRefs>
    <ds:schemaRef ds:uri="http://schemas.microsoft.com/office/2006/metadata/customXsn"/>
  </ds:schemaRefs>
</ds:datastoreItem>
</file>

<file path=customXml/itemProps4.xml><?xml version="1.0" encoding="utf-8"?>
<ds:datastoreItem xmlns:ds="http://schemas.openxmlformats.org/officeDocument/2006/customXml" ds:itemID="{6A6550BA-5949-41C3-B130-8B290809A200}">
  <ds:schemaRefs>
    <ds:schemaRef ds:uri="http://schemas.microsoft.com/sharepoint/v3/contenttype/forms"/>
  </ds:schemaRefs>
</ds:datastoreItem>
</file>

<file path=customXml/itemProps5.xml><?xml version="1.0" encoding="utf-8"?>
<ds:datastoreItem xmlns:ds="http://schemas.openxmlformats.org/officeDocument/2006/customXml" ds:itemID="{D68D4A4E-024B-4212-B82D-5D90C1A5B4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be7644-ceb4-4b99-a982-54c24b0d5763"/>
    <ds:schemaRef ds:uri="f973b30c-1df3-4c2a-bca9-cf21b10eff93"/>
    <ds:schemaRef ds:uri="da2d9307-b2cc-4afe-9596-29bf38550d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8547</TotalTime>
  <Words>4218</Words>
  <Application>Microsoft Office PowerPoint</Application>
  <PresentationFormat>On-screen Show (16:9)</PresentationFormat>
  <Paragraphs>651</Paragraphs>
  <Slides>69</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Arial</vt:lpstr>
      <vt:lpstr>Arial Black</vt:lpstr>
      <vt:lpstr>Arial Nova Cond</vt:lpstr>
      <vt:lpstr>Calibri</vt:lpstr>
      <vt:lpstr>Cooper Black</vt:lpstr>
      <vt:lpstr>Courier New</vt:lpstr>
      <vt:lpstr>Lucida Grande</vt:lpstr>
      <vt:lpstr>Symbol</vt:lpstr>
      <vt:lpstr>Wingdings</vt:lpstr>
      <vt:lpstr>FIS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Kubernetes Master</vt:lpstr>
      <vt:lpstr>Kubernetes Worker Node</vt:lpstr>
      <vt:lpstr>Kubernetes Architecture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and Kubernetes training</dc:title>
  <dc:creator>Murugan, Sekar</dc:creator>
  <cp:lastModifiedBy>Kumar, Sachin</cp:lastModifiedBy>
  <cp:revision>57</cp:revision>
  <dcterms:created xsi:type="dcterms:W3CDTF">2020-07-19T12:09:23Z</dcterms:created>
  <dcterms:modified xsi:type="dcterms:W3CDTF">2021-08-30T04:52:02Z</dcterms:modified>
</cp:coreProperties>
</file>